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4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9144000" cy="5143500" type="screen16x9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5" d="100"/>
          <a:sy n="135" d="100"/>
        </p:scale>
        <p:origin x="924" y="33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microsoft.com/office/2016/11/relationships/changesInfo" Target="changesInfos/changesInfo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Tammie Bryant" userId="5773935842cd11df" providerId="LiveId" clId="{917D1E76-A308-45FB-885A-1346DACB70E1}"/>
    <pc:docChg chg="modSld">
      <pc:chgData name="Tammie Bryant" userId="5773935842cd11df" providerId="LiveId" clId="{917D1E76-A308-45FB-885A-1346DACB70E1}" dt="2026-03-17T16:26:04.173" v="31" actId="1076"/>
      <pc:docMkLst>
        <pc:docMk/>
      </pc:docMkLst>
      <pc:sldChg chg="modSp mod">
        <pc:chgData name="Tammie Bryant" userId="5773935842cd11df" providerId="LiveId" clId="{917D1E76-A308-45FB-885A-1346DACB70E1}" dt="2026-03-17T16:26:04.173" v="31" actId="1076"/>
        <pc:sldMkLst>
          <pc:docMk/>
          <pc:sldMk cId="0" sldId="256"/>
        </pc:sldMkLst>
        <pc:spChg chg="mod">
          <ac:chgData name="Tammie Bryant" userId="5773935842cd11df" providerId="LiveId" clId="{917D1E76-A308-45FB-885A-1346DACB70E1}" dt="2026-03-17T16:25:30.626" v="30" actId="255"/>
          <ac:spMkLst>
            <pc:docMk/>
            <pc:sldMk cId="0" sldId="256"/>
            <ac:spMk id="6" creationId="{00000000-0000-0000-0000-000000000000}"/>
          </ac:spMkLst>
        </pc:spChg>
        <pc:picChg chg="mod">
          <ac:chgData name="Tammie Bryant" userId="5773935842cd11df" providerId="LiveId" clId="{917D1E76-A308-45FB-885A-1346DACB70E1}" dt="2026-03-17T16:26:04.173" v="31" actId="1076"/>
          <ac:picMkLst>
            <pc:docMk/>
            <pc:sldMk cId="0" sldId="256"/>
            <ac:picMk id="12" creationId="{00000000-0000-0000-0000-000000000000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612180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D0A0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73152"/>
          </a:xfrm>
          <a:prstGeom prst="rect">
            <a:avLst/>
          </a:prstGeom>
          <a:solidFill>
            <a:srgbClr val="C9953C"/>
          </a:solidFill>
          <a:ln w="12700">
            <a:solidFill>
              <a:srgbClr val="C9953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>
            <a:off x="0" y="5070348"/>
            <a:ext cx="9144000" cy="73152"/>
          </a:xfrm>
          <a:prstGeom prst="rect">
            <a:avLst/>
          </a:prstGeom>
          <a:solidFill>
            <a:srgbClr val="C9953C"/>
          </a:solidFill>
          <a:ln w="12700">
            <a:solidFill>
              <a:srgbClr val="C9953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274320" y="164592"/>
            <a:ext cx="1463040" cy="1463040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1920240" y="457200"/>
            <a:ext cx="69494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200" i="1" dirty="0">
                <a:solidFill>
                  <a:srgbClr val="C8B89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The Work of the</a:t>
            </a:r>
            <a:endParaRPr lang="en-US" sz="2200" dirty="0"/>
          </a:p>
        </p:txBody>
      </p:sp>
      <p:sp>
        <p:nvSpPr>
          <p:cNvPr id="6" name="Text 3"/>
          <p:cNvSpPr/>
          <p:nvPr/>
        </p:nvSpPr>
        <p:spPr>
          <a:xfrm>
            <a:off x="1920240" y="914400"/>
            <a:ext cx="694944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5200" b="1" kern="0" spc="200" dirty="0">
                <a:solidFill>
                  <a:srgbClr val="E8C06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Holy Spirit</a:t>
            </a:r>
          </a:p>
          <a:p>
            <a:pPr marL="0" indent="0">
              <a:buNone/>
            </a:pPr>
            <a:r>
              <a:rPr lang="en-US" sz="2800" b="1" kern="0" spc="200" dirty="0">
                <a:solidFill>
                  <a:srgbClr val="E8C060"/>
                </a:solidFill>
                <a:latin typeface="Georgia" pitchFamily="34" charset="0"/>
              </a:rPr>
              <a:t>In Your Life, Volume 1</a:t>
            </a:r>
            <a:endParaRPr lang="en-US" sz="2800" dirty="0"/>
          </a:p>
        </p:txBody>
      </p:sp>
      <p:sp>
        <p:nvSpPr>
          <p:cNvPr id="7" name="Shape 4"/>
          <p:cNvSpPr/>
          <p:nvPr/>
        </p:nvSpPr>
        <p:spPr>
          <a:xfrm>
            <a:off x="1920240" y="2011680"/>
            <a:ext cx="5029200" cy="45720"/>
          </a:xfrm>
          <a:prstGeom prst="rect">
            <a:avLst/>
          </a:prstGeom>
          <a:solidFill>
            <a:srgbClr val="8B5E20"/>
          </a:solidFill>
          <a:ln w="12700">
            <a:solidFill>
              <a:srgbClr val="8B5E2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" name="Text 5"/>
          <p:cNvSpPr/>
          <p:nvPr/>
        </p:nvSpPr>
        <p:spPr>
          <a:xfrm>
            <a:off x="1920240" y="2148840"/>
            <a:ext cx="69494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200" dirty="0">
                <a:solidFill>
                  <a:srgbClr val="F5ECD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Leader’s Guide</a:t>
            </a:r>
            <a:endParaRPr lang="en-US" sz="2200" dirty="0"/>
          </a:p>
        </p:txBody>
      </p:sp>
      <p:sp>
        <p:nvSpPr>
          <p:cNvPr id="9" name="Text 6"/>
          <p:cNvSpPr/>
          <p:nvPr/>
        </p:nvSpPr>
        <p:spPr>
          <a:xfrm>
            <a:off x="1920240" y="2743200"/>
            <a:ext cx="694944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i="1" dirty="0">
                <a:solidFill>
                  <a:srgbClr val="C8B89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7-Session Teaching Series</a:t>
            </a:r>
            <a:endParaRPr lang="en-US" sz="1400" dirty="0"/>
          </a:p>
        </p:txBody>
      </p:sp>
      <p:sp>
        <p:nvSpPr>
          <p:cNvPr id="10" name="Shape 7"/>
          <p:cNvSpPr/>
          <p:nvPr/>
        </p:nvSpPr>
        <p:spPr>
          <a:xfrm>
            <a:off x="0" y="4041648"/>
            <a:ext cx="9144000" cy="1097280"/>
          </a:xfrm>
          <a:prstGeom prst="rect">
            <a:avLst/>
          </a:prstGeom>
          <a:solidFill>
            <a:srgbClr val="2A2018"/>
          </a:solidFill>
          <a:ln w="12700">
            <a:solidFill>
              <a:srgbClr val="2A201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1" name="Shape 8"/>
          <p:cNvSpPr/>
          <p:nvPr/>
        </p:nvSpPr>
        <p:spPr>
          <a:xfrm>
            <a:off x="0" y="4041648"/>
            <a:ext cx="9144000" cy="36576"/>
          </a:xfrm>
          <a:prstGeom prst="rect">
            <a:avLst/>
          </a:prstGeom>
          <a:solidFill>
            <a:srgbClr val="8B5E20"/>
          </a:solidFill>
          <a:ln w="12700">
            <a:solidFill>
              <a:srgbClr val="8B5E2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12" name="Image 1" descr="preencoded.png"/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2039325" y="4162806"/>
            <a:ext cx="822960" cy="822960"/>
          </a:xfrm>
          <a:prstGeom prst="rect">
            <a:avLst/>
          </a:prstGeom>
        </p:spPr>
      </p:pic>
      <p:sp>
        <p:nvSpPr>
          <p:cNvPr id="13" name="Text 9"/>
          <p:cNvSpPr/>
          <p:nvPr/>
        </p:nvSpPr>
        <p:spPr>
          <a:xfrm>
            <a:off x="3017520" y="4224528"/>
            <a:ext cx="27432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i="1" dirty="0">
                <a:solidFill>
                  <a:srgbClr val="C8B89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Reaching the Next Generation</a:t>
            </a:r>
            <a:endParaRPr lang="en-US" sz="1200" dirty="0"/>
          </a:p>
        </p:txBody>
      </p:sp>
      <p:pic>
        <p:nvPicPr>
          <p:cNvPr id="14" name="Image 2" descr="preencoded.png"/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6217920" y="4087368"/>
            <a:ext cx="822960" cy="822960"/>
          </a:xfrm>
          <a:prstGeom prst="rect">
            <a:avLst/>
          </a:prstGeom>
        </p:spPr>
      </p:pic>
      <p:sp>
        <p:nvSpPr>
          <p:cNvPr id="15" name="Text 10"/>
          <p:cNvSpPr/>
          <p:nvPr/>
        </p:nvSpPr>
        <p:spPr>
          <a:xfrm>
            <a:off x="7132320" y="4224528"/>
            <a:ext cx="19202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i="1" dirty="0">
                <a:solidFill>
                  <a:srgbClr val="C8B89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Making Provisions for Ministries</a:t>
            </a:r>
            <a:endParaRPr lang="en-US" sz="11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D0A0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3840480" cy="5143500"/>
          </a:xfrm>
          <a:prstGeom prst="rect">
            <a:avLst/>
          </a:prstGeom>
          <a:solidFill>
            <a:srgbClr val="8B5E20"/>
          </a:solidFill>
          <a:ln w="12700">
            <a:solidFill>
              <a:srgbClr val="8B5E2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05840" y="228600"/>
            <a:ext cx="1828800" cy="1828800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137160" y="2103120"/>
            <a:ext cx="356616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4400" b="1" dirty="0">
                <a:solidFill>
                  <a:srgbClr val="0D0A0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SESSION</a:t>
            </a:r>
            <a:endParaRPr lang="en-US" sz="4400" dirty="0"/>
          </a:p>
          <a:p>
            <a:pPr marL="0" indent="0" algn="ctr">
              <a:buNone/>
            </a:pPr>
            <a:r>
              <a:rPr lang="en-US" sz="4400" b="1" dirty="0">
                <a:solidFill>
                  <a:srgbClr val="0D0A0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7</a:t>
            </a:r>
            <a:endParaRPr lang="en-US" sz="4400" dirty="0"/>
          </a:p>
        </p:txBody>
      </p:sp>
      <p:sp>
        <p:nvSpPr>
          <p:cNvPr id="5" name="Shape 2"/>
          <p:cNvSpPr/>
          <p:nvPr/>
        </p:nvSpPr>
        <p:spPr>
          <a:xfrm>
            <a:off x="274320" y="3246120"/>
            <a:ext cx="3291840" cy="45720"/>
          </a:xfrm>
          <a:prstGeom prst="rect">
            <a:avLst/>
          </a:prstGeom>
          <a:solidFill>
            <a:srgbClr val="0D0A06"/>
          </a:solidFill>
          <a:ln w="12700">
            <a:solidFill>
              <a:srgbClr val="0D0A06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" name="Text 3"/>
          <p:cNvSpPr/>
          <p:nvPr/>
        </p:nvSpPr>
        <p:spPr>
          <a:xfrm>
            <a:off x="137160" y="3364992"/>
            <a:ext cx="356616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0D0A0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Preparing</a:t>
            </a:r>
            <a:endParaRPr lang="en-US" sz="2000" dirty="0"/>
          </a:p>
          <a:p>
            <a:pPr marL="0" indent="0" algn="ctr">
              <a:buNone/>
            </a:pPr>
            <a:r>
              <a:rPr lang="en-US" sz="2000" b="1" dirty="0">
                <a:solidFill>
                  <a:srgbClr val="0D0A0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for Eternity</a:t>
            </a:r>
            <a:endParaRPr lang="en-US" sz="2000" dirty="0"/>
          </a:p>
        </p:txBody>
      </p:sp>
      <p:sp>
        <p:nvSpPr>
          <p:cNvPr id="7" name="Text 4"/>
          <p:cNvSpPr/>
          <p:nvPr/>
        </p:nvSpPr>
        <p:spPr>
          <a:xfrm>
            <a:off x="137160" y="4407408"/>
            <a:ext cx="356616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i="1" dirty="0">
                <a:solidFill>
                  <a:srgbClr val="0D0A0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Series Summary &amp; Final Charge</a:t>
            </a:r>
            <a:endParaRPr lang="en-US" sz="1200" dirty="0"/>
          </a:p>
        </p:txBody>
      </p:sp>
      <p:sp>
        <p:nvSpPr>
          <p:cNvPr id="8" name="Shape 5"/>
          <p:cNvSpPr/>
          <p:nvPr/>
        </p:nvSpPr>
        <p:spPr>
          <a:xfrm>
            <a:off x="4114800" y="228600"/>
            <a:ext cx="4846320" cy="1234440"/>
          </a:xfrm>
          <a:prstGeom prst="rect">
            <a:avLst/>
          </a:prstGeom>
          <a:solidFill>
            <a:srgbClr val="231C12"/>
          </a:solidFill>
          <a:ln w="12700">
            <a:solidFill>
              <a:srgbClr val="8B5E20"/>
            </a:solidFill>
            <a:prstDash val="solid"/>
          </a:ln>
          <a:effectLst>
            <a:outerShdw blurRad="127000" dist="38100" dir="8100000" algn="bl" rotWithShape="0">
              <a:srgbClr val="000000">
                <a:alpha val="4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9" name="Shape 6"/>
          <p:cNvSpPr/>
          <p:nvPr/>
        </p:nvSpPr>
        <p:spPr>
          <a:xfrm>
            <a:off x="4114800" y="228600"/>
            <a:ext cx="91440" cy="1234440"/>
          </a:xfrm>
          <a:prstGeom prst="rect">
            <a:avLst/>
          </a:prstGeom>
          <a:solidFill>
            <a:srgbClr val="C9953C"/>
          </a:solidFill>
          <a:ln w="12700">
            <a:solidFill>
              <a:srgbClr val="C9953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0" name="Text 7"/>
          <p:cNvSpPr/>
          <p:nvPr/>
        </p:nvSpPr>
        <p:spPr>
          <a:xfrm>
            <a:off x="4297680" y="292608"/>
            <a:ext cx="448056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E8C06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Eternal Perspective</a:t>
            </a:r>
            <a:endParaRPr lang="en-US" sz="1400" dirty="0"/>
          </a:p>
        </p:txBody>
      </p:sp>
      <p:sp>
        <p:nvSpPr>
          <p:cNvPr id="11" name="Text 8"/>
          <p:cNvSpPr/>
          <p:nvPr/>
        </p:nvSpPr>
        <p:spPr>
          <a:xfrm>
            <a:off x="4297680" y="640080"/>
            <a:ext cx="4480560" cy="7498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F5ECD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Our time on earth is a preparation. Every lesson about the Holy Spirit equips us for an eternal purpose.</a:t>
            </a:r>
            <a:endParaRPr lang="en-US" sz="1100" dirty="0"/>
          </a:p>
        </p:txBody>
      </p:sp>
      <p:sp>
        <p:nvSpPr>
          <p:cNvPr id="12" name="Shape 9"/>
          <p:cNvSpPr/>
          <p:nvPr/>
        </p:nvSpPr>
        <p:spPr>
          <a:xfrm>
            <a:off x="4114800" y="1600200"/>
            <a:ext cx="4846320" cy="1234440"/>
          </a:xfrm>
          <a:prstGeom prst="rect">
            <a:avLst/>
          </a:prstGeom>
          <a:solidFill>
            <a:srgbClr val="231C12"/>
          </a:solidFill>
          <a:ln w="12700">
            <a:solidFill>
              <a:srgbClr val="8B5E20"/>
            </a:solidFill>
            <a:prstDash val="solid"/>
          </a:ln>
          <a:effectLst>
            <a:outerShdw blurRad="127000" dist="38100" dir="8100000" algn="bl" rotWithShape="0">
              <a:srgbClr val="000000">
                <a:alpha val="4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3" name="Shape 10"/>
          <p:cNvSpPr/>
          <p:nvPr/>
        </p:nvSpPr>
        <p:spPr>
          <a:xfrm>
            <a:off x="4114800" y="1600200"/>
            <a:ext cx="91440" cy="1234440"/>
          </a:xfrm>
          <a:prstGeom prst="rect">
            <a:avLst/>
          </a:prstGeom>
          <a:solidFill>
            <a:srgbClr val="C9953C"/>
          </a:solidFill>
          <a:ln w="12700">
            <a:solidFill>
              <a:srgbClr val="C9953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4" name="Text 11"/>
          <p:cNvSpPr/>
          <p:nvPr/>
        </p:nvSpPr>
        <p:spPr>
          <a:xfrm>
            <a:off x="4297680" y="1664208"/>
            <a:ext cx="448056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E8C06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Utilizing Provisions</a:t>
            </a:r>
            <a:endParaRPr lang="en-US" sz="1400" dirty="0"/>
          </a:p>
        </p:txBody>
      </p:sp>
      <p:sp>
        <p:nvSpPr>
          <p:cNvPr id="15" name="Text 12"/>
          <p:cNvSpPr/>
          <p:nvPr/>
        </p:nvSpPr>
        <p:spPr>
          <a:xfrm>
            <a:off x="4297680" y="2011680"/>
            <a:ext cx="4480560" cy="7498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F5ECD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tragedy is not a lack of provision -- it is provision left unused. The Holy Spirit has given us all we need.</a:t>
            </a:r>
            <a:endParaRPr lang="en-US" sz="1100" dirty="0"/>
          </a:p>
        </p:txBody>
      </p:sp>
      <p:sp>
        <p:nvSpPr>
          <p:cNvPr id="16" name="Shape 13"/>
          <p:cNvSpPr/>
          <p:nvPr/>
        </p:nvSpPr>
        <p:spPr>
          <a:xfrm>
            <a:off x="4114800" y="2971800"/>
            <a:ext cx="4846320" cy="1234440"/>
          </a:xfrm>
          <a:prstGeom prst="rect">
            <a:avLst/>
          </a:prstGeom>
          <a:solidFill>
            <a:srgbClr val="231C12"/>
          </a:solidFill>
          <a:ln w="12700">
            <a:solidFill>
              <a:srgbClr val="8B5E20"/>
            </a:solidFill>
            <a:prstDash val="solid"/>
          </a:ln>
          <a:effectLst>
            <a:outerShdw blurRad="127000" dist="38100" dir="8100000" algn="bl" rotWithShape="0">
              <a:srgbClr val="000000">
                <a:alpha val="4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7" name="Shape 14"/>
          <p:cNvSpPr/>
          <p:nvPr/>
        </p:nvSpPr>
        <p:spPr>
          <a:xfrm>
            <a:off x="4114800" y="2971800"/>
            <a:ext cx="91440" cy="1234440"/>
          </a:xfrm>
          <a:prstGeom prst="rect">
            <a:avLst/>
          </a:prstGeom>
          <a:solidFill>
            <a:srgbClr val="C9953C"/>
          </a:solidFill>
          <a:ln w="12700">
            <a:solidFill>
              <a:srgbClr val="C9953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8" name="Text 15"/>
          <p:cNvSpPr/>
          <p:nvPr/>
        </p:nvSpPr>
        <p:spPr>
          <a:xfrm>
            <a:off x="4297680" y="3035808"/>
            <a:ext cx="448056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E8C06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The Final Account</a:t>
            </a:r>
            <a:endParaRPr lang="en-US" sz="1400" dirty="0"/>
          </a:p>
        </p:txBody>
      </p:sp>
      <p:sp>
        <p:nvSpPr>
          <p:cNvPr id="19" name="Text 16"/>
          <p:cNvSpPr/>
          <p:nvPr/>
        </p:nvSpPr>
        <p:spPr>
          <a:xfrm>
            <a:off x="4297680" y="3383280"/>
            <a:ext cx="4480560" cy="7498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F5ECD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We are stewards of the grace given to us. We will all appear before the judgment seat of Christ (2 Cor 5:10).</a:t>
            </a:r>
            <a:endParaRPr lang="en-US" sz="1100" dirty="0"/>
          </a:p>
        </p:txBody>
      </p:sp>
      <p:sp>
        <p:nvSpPr>
          <p:cNvPr id="20" name="Shape 17"/>
          <p:cNvSpPr/>
          <p:nvPr/>
        </p:nvSpPr>
        <p:spPr>
          <a:xfrm>
            <a:off x="4114800" y="4370832"/>
            <a:ext cx="4846320" cy="530352"/>
          </a:xfrm>
          <a:prstGeom prst="rect">
            <a:avLst/>
          </a:prstGeom>
          <a:solidFill>
            <a:srgbClr val="2A2018"/>
          </a:solidFill>
          <a:ln w="12700">
            <a:solidFill>
              <a:srgbClr val="C9953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1" name="Text 18"/>
          <p:cNvSpPr/>
          <p:nvPr/>
        </p:nvSpPr>
        <p:spPr>
          <a:xfrm>
            <a:off x="4206240" y="4389120"/>
            <a:ext cx="466344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i="1" dirty="0">
                <a:solidFill>
                  <a:srgbClr val="E8C06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"May the Holy Spirit, our Divine Administrator, lead you into all truth and empower you for every good work."</a:t>
            </a:r>
            <a:endParaRPr lang="en-US" sz="10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1C161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804672"/>
          </a:xfrm>
          <a:prstGeom prst="rect">
            <a:avLst/>
          </a:prstGeom>
          <a:solidFill>
            <a:srgbClr val="8B5E20"/>
          </a:solidFill>
          <a:ln w="12700">
            <a:solidFill>
              <a:srgbClr val="8B5E2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91440" y="36576"/>
            <a:ext cx="731520" cy="731520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914400" y="164592"/>
            <a:ext cx="804672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b="1" kern="0" spc="100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LEADER'S CHECKLIST  --  Living as a Vessel: 5 Daily Next Steps</a:t>
            </a:r>
            <a:endParaRPr lang="en-US" sz="1800" dirty="0"/>
          </a:p>
        </p:txBody>
      </p:sp>
      <p:sp>
        <p:nvSpPr>
          <p:cNvPr id="5" name="Shape 2"/>
          <p:cNvSpPr/>
          <p:nvPr/>
        </p:nvSpPr>
        <p:spPr>
          <a:xfrm>
            <a:off x="274320" y="914400"/>
            <a:ext cx="2743200" cy="2450592"/>
          </a:xfrm>
          <a:prstGeom prst="rect">
            <a:avLst/>
          </a:prstGeom>
          <a:solidFill>
            <a:srgbClr val="0D0A06"/>
          </a:solidFill>
          <a:ln w="12700">
            <a:solidFill>
              <a:srgbClr val="8B5E20"/>
            </a:solidFill>
            <a:prstDash val="solid"/>
          </a:ln>
          <a:effectLst>
            <a:outerShdw blurRad="127000" dist="38100" dir="8100000" algn="bl" rotWithShape="0">
              <a:srgbClr val="000000">
                <a:alpha val="4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6" name="Shape 3"/>
          <p:cNvSpPr/>
          <p:nvPr/>
        </p:nvSpPr>
        <p:spPr>
          <a:xfrm>
            <a:off x="274320" y="914400"/>
            <a:ext cx="2743200" cy="438912"/>
          </a:xfrm>
          <a:prstGeom prst="rect">
            <a:avLst/>
          </a:prstGeom>
          <a:solidFill>
            <a:srgbClr val="2A2018"/>
          </a:solidFill>
          <a:ln w="12700">
            <a:solidFill>
              <a:srgbClr val="2A201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" name="Text 4"/>
          <p:cNvSpPr/>
          <p:nvPr/>
        </p:nvSpPr>
        <p:spPr>
          <a:xfrm>
            <a:off x="365760" y="969264"/>
            <a:ext cx="256032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E8C06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30 Min Before</a:t>
            </a:r>
            <a:endParaRPr lang="en-US" sz="1300" dirty="0"/>
          </a:p>
        </p:txBody>
      </p:sp>
      <p:sp>
        <p:nvSpPr>
          <p:cNvPr id="8" name="Shape 5"/>
          <p:cNvSpPr/>
          <p:nvPr/>
        </p:nvSpPr>
        <p:spPr>
          <a:xfrm>
            <a:off x="411480" y="1463040"/>
            <a:ext cx="146304" cy="146304"/>
          </a:xfrm>
          <a:prstGeom prst="rect">
            <a:avLst/>
          </a:prstGeom>
          <a:solidFill>
            <a:srgbClr val="C9953C"/>
          </a:solidFill>
          <a:ln w="12700">
            <a:solidFill>
              <a:srgbClr val="C9953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9" name="Text 6"/>
          <p:cNvSpPr/>
          <p:nvPr/>
        </p:nvSpPr>
        <p:spPr>
          <a:xfrm>
            <a:off x="621792" y="1426464"/>
            <a:ext cx="228600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F5ECD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Prepare the atmosphere</a:t>
            </a:r>
            <a:endParaRPr lang="en-US" sz="1050" dirty="0"/>
          </a:p>
        </p:txBody>
      </p:sp>
      <p:sp>
        <p:nvSpPr>
          <p:cNvPr id="10" name="Shape 7"/>
          <p:cNvSpPr/>
          <p:nvPr/>
        </p:nvSpPr>
        <p:spPr>
          <a:xfrm>
            <a:off x="411480" y="1865376"/>
            <a:ext cx="146304" cy="146304"/>
          </a:xfrm>
          <a:prstGeom prst="rect">
            <a:avLst/>
          </a:prstGeom>
          <a:solidFill>
            <a:srgbClr val="C9953C"/>
          </a:solidFill>
          <a:ln w="12700">
            <a:solidFill>
              <a:srgbClr val="C9953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1" name="Text 8"/>
          <p:cNvSpPr/>
          <p:nvPr/>
        </p:nvSpPr>
        <p:spPr>
          <a:xfrm>
            <a:off x="621792" y="1828800"/>
            <a:ext cx="228600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F5ECD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Materials &amp; sign-in ready</a:t>
            </a:r>
            <a:endParaRPr lang="en-US" sz="1050" dirty="0"/>
          </a:p>
        </p:txBody>
      </p:sp>
      <p:sp>
        <p:nvSpPr>
          <p:cNvPr id="12" name="Shape 9"/>
          <p:cNvSpPr/>
          <p:nvPr/>
        </p:nvSpPr>
        <p:spPr>
          <a:xfrm>
            <a:off x="411480" y="2267712"/>
            <a:ext cx="146304" cy="146304"/>
          </a:xfrm>
          <a:prstGeom prst="rect">
            <a:avLst/>
          </a:prstGeom>
          <a:solidFill>
            <a:srgbClr val="C9953C"/>
          </a:solidFill>
          <a:ln w="12700">
            <a:solidFill>
              <a:srgbClr val="C9953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3" name="Text 10"/>
          <p:cNvSpPr/>
          <p:nvPr/>
        </p:nvSpPr>
        <p:spPr>
          <a:xfrm>
            <a:off x="621792" y="2231136"/>
            <a:ext cx="228600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F5ECD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Personal prayer time</a:t>
            </a:r>
            <a:endParaRPr lang="en-US" sz="1050" dirty="0"/>
          </a:p>
        </p:txBody>
      </p:sp>
      <p:sp>
        <p:nvSpPr>
          <p:cNvPr id="14" name="Shape 11"/>
          <p:cNvSpPr/>
          <p:nvPr/>
        </p:nvSpPr>
        <p:spPr>
          <a:xfrm>
            <a:off x="3218688" y="914400"/>
            <a:ext cx="2743200" cy="2450592"/>
          </a:xfrm>
          <a:prstGeom prst="rect">
            <a:avLst/>
          </a:prstGeom>
          <a:solidFill>
            <a:srgbClr val="0D0A06"/>
          </a:solidFill>
          <a:ln w="12700">
            <a:solidFill>
              <a:srgbClr val="8B5E20"/>
            </a:solidFill>
            <a:prstDash val="solid"/>
          </a:ln>
          <a:effectLst>
            <a:outerShdw blurRad="127000" dist="38100" dir="8100000" algn="bl" rotWithShape="0">
              <a:srgbClr val="000000">
                <a:alpha val="4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5" name="Shape 12"/>
          <p:cNvSpPr/>
          <p:nvPr/>
        </p:nvSpPr>
        <p:spPr>
          <a:xfrm>
            <a:off x="3218688" y="914400"/>
            <a:ext cx="2743200" cy="438912"/>
          </a:xfrm>
          <a:prstGeom prst="rect">
            <a:avLst/>
          </a:prstGeom>
          <a:solidFill>
            <a:srgbClr val="2A2018"/>
          </a:solidFill>
          <a:ln w="12700">
            <a:solidFill>
              <a:srgbClr val="2A201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6" name="Text 13"/>
          <p:cNvSpPr/>
          <p:nvPr/>
        </p:nvSpPr>
        <p:spPr>
          <a:xfrm>
            <a:off x="3310128" y="969264"/>
            <a:ext cx="256032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E8C06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During Session</a:t>
            </a:r>
            <a:endParaRPr lang="en-US" sz="1300" dirty="0"/>
          </a:p>
        </p:txBody>
      </p:sp>
      <p:sp>
        <p:nvSpPr>
          <p:cNvPr id="17" name="Shape 14"/>
          <p:cNvSpPr/>
          <p:nvPr/>
        </p:nvSpPr>
        <p:spPr>
          <a:xfrm>
            <a:off x="3355848" y="1463040"/>
            <a:ext cx="146304" cy="146304"/>
          </a:xfrm>
          <a:prstGeom prst="rect">
            <a:avLst/>
          </a:prstGeom>
          <a:solidFill>
            <a:srgbClr val="C9953C"/>
          </a:solidFill>
          <a:ln w="12700">
            <a:solidFill>
              <a:srgbClr val="C9953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8" name="Text 15"/>
          <p:cNvSpPr/>
          <p:nvPr/>
        </p:nvSpPr>
        <p:spPr>
          <a:xfrm>
            <a:off x="3566160" y="1426464"/>
            <a:ext cx="228600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F5ECD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Welcome &amp; sign-in</a:t>
            </a:r>
            <a:endParaRPr lang="en-US" sz="1050" dirty="0"/>
          </a:p>
        </p:txBody>
      </p:sp>
      <p:sp>
        <p:nvSpPr>
          <p:cNvPr id="19" name="Shape 16"/>
          <p:cNvSpPr/>
          <p:nvPr/>
        </p:nvSpPr>
        <p:spPr>
          <a:xfrm>
            <a:off x="3355848" y="1865376"/>
            <a:ext cx="146304" cy="146304"/>
          </a:xfrm>
          <a:prstGeom prst="rect">
            <a:avLst/>
          </a:prstGeom>
          <a:solidFill>
            <a:srgbClr val="C9953C"/>
          </a:solidFill>
          <a:ln w="12700">
            <a:solidFill>
              <a:srgbClr val="C9953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0" name="Text 17"/>
          <p:cNvSpPr/>
          <p:nvPr/>
        </p:nvSpPr>
        <p:spPr>
          <a:xfrm>
            <a:off x="3566160" y="1828800"/>
            <a:ext cx="228600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F5ECD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Opening prayer</a:t>
            </a:r>
            <a:endParaRPr lang="en-US" sz="1050" dirty="0"/>
          </a:p>
        </p:txBody>
      </p:sp>
      <p:sp>
        <p:nvSpPr>
          <p:cNvPr id="21" name="Shape 18"/>
          <p:cNvSpPr/>
          <p:nvPr/>
        </p:nvSpPr>
        <p:spPr>
          <a:xfrm>
            <a:off x="3355848" y="2267712"/>
            <a:ext cx="146304" cy="146304"/>
          </a:xfrm>
          <a:prstGeom prst="rect">
            <a:avLst/>
          </a:prstGeom>
          <a:solidFill>
            <a:srgbClr val="C9953C"/>
          </a:solidFill>
          <a:ln w="12700">
            <a:solidFill>
              <a:srgbClr val="C9953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2" name="Text 19"/>
          <p:cNvSpPr/>
          <p:nvPr/>
        </p:nvSpPr>
        <p:spPr>
          <a:xfrm>
            <a:off x="3566160" y="2231136"/>
            <a:ext cx="228600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F5ECD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Teaching &amp; fill-in-blanks</a:t>
            </a:r>
            <a:endParaRPr lang="en-US" sz="1050" dirty="0"/>
          </a:p>
        </p:txBody>
      </p:sp>
      <p:sp>
        <p:nvSpPr>
          <p:cNvPr id="23" name="Shape 20"/>
          <p:cNvSpPr/>
          <p:nvPr/>
        </p:nvSpPr>
        <p:spPr>
          <a:xfrm>
            <a:off x="3355848" y="2670048"/>
            <a:ext cx="146304" cy="146304"/>
          </a:xfrm>
          <a:prstGeom prst="rect">
            <a:avLst/>
          </a:prstGeom>
          <a:solidFill>
            <a:srgbClr val="C9953C"/>
          </a:solidFill>
          <a:ln w="12700">
            <a:solidFill>
              <a:srgbClr val="C9953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4" name="Text 21"/>
          <p:cNvSpPr/>
          <p:nvPr/>
        </p:nvSpPr>
        <p:spPr>
          <a:xfrm>
            <a:off x="3566160" y="2633472"/>
            <a:ext cx="228600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F5ECD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Group discussion</a:t>
            </a:r>
            <a:endParaRPr lang="en-US" sz="1050" dirty="0"/>
          </a:p>
        </p:txBody>
      </p:sp>
      <p:sp>
        <p:nvSpPr>
          <p:cNvPr id="25" name="Shape 22"/>
          <p:cNvSpPr/>
          <p:nvPr/>
        </p:nvSpPr>
        <p:spPr>
          <a:xfrm>
            <a:off x="3355848" y="3072384"/>
            <a:ext cx="146304" cy="146304"/>
          </a:xfrm>
          <a:prstGeom prst="rect">
            <a:avLst/>
          </a:prstGeom>
          <a:solidFill>
            <a:srgbClr val="C9953C"/>
          </a:solidFill>
          <a:ln w="12700">
            <a:solidFill>
              <a:srgbClr val="C9953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6" name="Text 23"/>
          <p:cNvSpPr/>
          <p:nvPr/>
        </p:nvSpPr>
        <p:spPr>
          <a:xfrm>
            <a:off x="3566160" y="3035808"/>
            <a:ext cx="228600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F5ECD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Personal reflection</a:t>
            </a:r>
            <a:endParaRPr lang="en-US" sz="1050" dirty="0"/>
          </a:p>
        </p:txBody>
      </p:sp>
      <p:sp>
        <p:nvSpPr>
          <p:cNvPr id="27" name="Shape 24"/>
          <p:cNvSpPr/>
          <p:nvPr/>
        </p:nvSpPr>
        <p:spPr>
          <a:xfrm>
            <a:off x="6163056" y="914400"/>
            <a:ext cx="2743200" cy="2450592"/>
          </a:xfrm>
          <a:prstGeom prst="rect">
            <a:avLst/>
          </a:prstGeom>
          <a:solidFill>
            <a:srgbClr val="0D0A06"/>
          </a:solidFill>
          <a:ln w="12700">
            <a:solidFill>
              <a:srgbClr val="8B5E20"/>
            </a:solidFill>
            <a:prstDash val="solid"/>
          </a:ln>
          <a:effectLst>
            <a:outerShdw blurRad="127000" dist="38100" dir="8100000" algn="bl" rotWithShape="0">
              <a:srgbClr val="000000">
                <a:alpha val="4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28" name="Shape 25"/>
          <p:cNvSpPr/>
          <p:nvPr/>
        </p:nvSpPr>
        <p:spPr>
          <a:xfrm>
            <a:off x="6163056" y="914400"/>
            <a:ext cx="2743200" cy="438912"/>
          </a:xfrm>
          <a:prstGeom prst="rect">
            <a:avLst/>
          </a:prstGeom>
          <a:solidFill>
            <a:srgbClr val="2A2018"/>
          </a:solidFill>
          <a:ln w="12700">
            <a:solidFill>
              <a:srgbClr val="2A201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9" name="Text 26"/>
          <p:cNvSpPr/>
          <p:nvPr/>
        </p:nvSpPr>
        <p:spPr>
          <a:xfrm>
            <a:off x="6254496" y="969264"/>
            <a:ext cx="256032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E8C06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After Session</a:t>
            </a:r>
            <a:endParaRPr lang="en-US" sz="1300" dirty="0"/>
          </a:p>
        </p:txBody>
      </p:sp>
      <p:sp>
        <p:nvSpPr>
          <p:cNvPr id="30" name="Shape 27"/>
          <p:cNvSpPr/>
          <p:nvPr/>
        </p:nvSpPr>
        <p:spPr>
          <a:xfrm>
            <a:off x="6300216" y="1463040"/>
            <a:ext cx="146304" cy="146304"/>
          </a:xfrm>
          <a:prstGeom prst="rect">
            <a:avLst/>
          </a:prstGeom>
          <a:solidFill>
            <a:srgbClr val="C9953C"/>
          </a:solidFill>
          <a:ln w="12700">
            <a:solidFill>
              <a:srgbClr val="C9953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1" name="Text 28"/>
          <p:cNvSpPr/>
          <p:nvPr/>
        </p:nvSpPr>
        <p:spPr>
          <a:xfrm>
            <a:off x="6510528" y="1426464"/>
            <a:ext cx="228600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F5ECD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Closing prayer</a:t>
            </a:r>
            <a:endParaRPr lang="en-US" sz="1050" dirty="0"/>
          </a:p>
        </p:txBody>
      </p:sp>
      <p:sp>
        <p:nvSpPr>
          <p:cNvPr id="32" name="Shape 29"/>
          <p:cNvSpPr/>
          <p:nvPr/>
        </p:nvSpPr>
        <p:spPr>
          <a:xfrm>
            <a:off x="6300216" y="1865376"/>
            <a:ext cx="146304" cy="146304"/>
          </a:xfrm>
          <a:prstGeom prst="rect">
            <a:avLst/>
          </a:prstGeom>
          <a:solidFill>
            <a:srgbClr val="C9953C"/>
          </a:solidFill>
          <a:ln w="12700">
            <a:solidFill>
              <a:srgbClr val="C9953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3" name="Text 30"/>
          <p:cNvSpPr/>
          <p:nvPr/>
        </p:nvSpPr>
        <p:spPr>
          <a:xfrm>
            <a:off x="6510528" y="1828800"/>
            <a:ext cx="228600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F5ECD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Announce next session</a:t>
            </a:r>
            <a:endParaRPr lang="en-US" sz="1050" dirty="0"/>
          </a:p>
        </p:txBody>
      </p:sp>
      <p:sp>
        <p:nvSpPr>
          <p:cNvPr id="34" name="Shape 31"/>
          <p:cNvSpPr/>
          <p:nvPr/>
        </p:nvSpPr>
        <p:spPr>
          <a:xfrm>
            <a:off x="6300216" y="2267712"/>
            <a:ext cx="146304" cy="146304"/>
          </a:xfrm>
          <a:prstGeom prst="rect">
            <a:avLst/>
          </a:prstGeom>
          <a:solidFill>
            <a:srgbClr val="C9953C"/>
          </a:solidFill>
          <a:ln w="12700">
            <a:solidFill>
              <a:srgbClr val="C9953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5" name="Text 32"/>
          <p:cNvSpPr/>
          <p:nvPr/>
        </p:nvSpPr>
        <p:spPr>
          <a:xfrm>
            <a:off x="6510528" y="2231136"/>
            <a:ext cx="228600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F5ECD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Collect sign-in sheet</a:t>
            </a:r>
            <a:endParaRPr lang="en-US" sz="1050" dirty="0"/>
          </a:p>
        </p:txBody>
      </p:sp>
      <p:sp>
        <p:nvSpPr>
          <p:cNvPr id="36" name="Shape 33"/>
          <p:cNvSpPr/>
          <p:nvPr/>
        </p:nvSpPr>
        <p:spPr>
          <a:xfrm>
            <a:off x="274320" y="3493008"/>
            <a:ext cx="8595360" cy="292608"/>
          </a:xfrm>
          <a:prstGeom prst="rect">
            <a:avLst/>
          </a:prstGeom>
          <a:solidFill>
            <a:srgbClr val="8B5E20"/>
          </a:solidFill>
          <a:ln w="12700">
            <a:solidFill>
              <a:srgbClr val="8B5E2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7" name="Text 34"/>
          <p:cNvSpPr/>
          <p:nvPr/>
        </p:nvSpPr>
        <p:spPr>
          <a:xfrm>
            <a:off x="365760" y="3511296"/>
            <a:ext cx="841248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kern="0" spc="300" dirty="0">
                <a:solidFill>
                  <a:srgbClr val="0D0A0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 DAILY NEXT STEPS FOR EVERY PARTICIPANT</a:t>
            </a:r>
            <a:endParaRPr lang="en-US" sz="1200" dirty="0"/>
          </a:p>
        </p:txBody>
      </p:sp>
      <p:sp>
        <p:nvSpPr>
          <p:cNvPr id="38" name="Shape 35"/>
          <p:cNvSpPr/>
          <p:nvPr/>
        </p:nvSpPr>
        <p:spPr>
          <a:xfrm>
            <a:off x="274320" y="3858768"/>
            <a:ext cx="1627632" cy="914400"/>
          </a:xfrm>
          <a:prstGeom prst="rect">
            <a:avLst/>
          </a:prstGeom>
          <a:solidFill>
            <a:srgbClr val="231C12"/>
          </a:solidFill>
          <a:ln w="12700">
            <a:solidFill>
              <a:srgbClr val="C9953C"/>
            </a:solidFill>
            <a:prstDash val="solid"/>
          </a:ln>
          <a:effectLst>
            <a:outerShdw blurRad="127000" dist="38100" dir="8100000" algn="bl" rotWithShape="0">
              <a:srgbClr val="000000">
                <a:alpha val="4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39" name="Shape 36"/>
          <p:cNvSpPr/>
          <p:nvPr/>
        </p:nvSpPr>
        <p:spPr>
          <a:xfrm>
            <a:off x="859536" y="3767328"/>
            <a:ext cx="457200" cy="457200"/>
          </a:xfrm>
          <a:prstGeom prst="ellipse">
            <a:avLst/>
          </a:prstGeom>
          <a:solidFill>
            <a:srgbClr val="C9953C"/>
          </a:solidFill>
          <a:ln w="12700">
            <a:solidFill>
              <a:srgbClr val="C9953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0" name="Text 37"/>
          <p:cNvSpPr/>
          <p:nvPr/>
        </p:nvSpPr>
        <p:spPr>
          <a:xfrm>
            <a:off x="859536" y="3767328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0D0A0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1</a:t>
            </a:r>
            <a:endParaRPr lang="en-US" sz="1400" dirty="0"/>
          </a:p>
        </p:txBody>
      </p:sp>
      <p:sp>
        <p:nvSpPr>
          <p:cNvPr id="41" name="Text 38"/>
          <p:cNvSpPr/>
          <p:nvPr/>
        </p:nvSpPr>
        <p:spPr>
          <a:xfrm>
            <a:off x="365760" y="4297680"/>
            <a:ext cx="1444752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E8C06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Daily Surrender</a:t>
            </a:r>
            <a:endParaRPr lang="en-US" sz="1100" dirty="0"/>
          </a:p>
        </p:txBody>
      </p:sp>
      <p:sp>
        <p:nvSpPr>
          <p:cNvPr id="42" name="Text 39"/>
          <p:cNvSpPr/>
          <p:nvPr/>
        </p:nvSpPr>
        <p:spPr>
          <a:xfrm>
            <a:off x="365760" y="4544568"/>
            <a:ext cx="1444752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dirty="0">
                <a:solidFill>
                  <a:srgbClr val="C8B89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Invite the Holy Spirit every morning</a:t>
            </a:r>
            <a:endParaRPr lang="en-US" sz="900" dirty="0"/>
          </a:p>
        </p:txBody>
      </p:sp>
      <p:sp>
        <p:nvSpPr>
          <p:cNvPr id="43" name="Shape 40"/>
          <p:cNvSpPr/>
          <p:nvPr/>
        </p:nvSpPr>
        <p:spPr>
          <a:xfrm>
            <a:off x="1993392" y="3858768"/>
            <a:ext cx="1627632" cy="914400"/>
          </a:xfrm>
          <a:prstGeom prst="rect">
            <a:avLst/>
          </a:prstGeom>
          <a:solidFill>
            <a:srgbClr val="231C12"/>
          </a:solidFill>
          <a:ln w="12700">
            <a:solidFill>
              <a:srgbClr val="C9953C"/>
            </a:solidFill>
            <a:prstDash val="solid"/>
          </a:ln>
          <a:effectLst>
            <a:outerShdw blurRad="127000" dist="38100" dir="8100000" algn="bl" rotWithShape="0">
              <a:srgbClr val="000000">
                <a:alpha val="4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44" name="Shape 41"/>
          <p:cNvSpPr/>
          <p:nvPr/>
        </p:nvSpPr>
        <p:spPr>
          <a:xfrm>
            <a:off x="2578608" y="3767328"/>
            <a:ext cx="457200" cy="457200"/>
          </a:xfrm>
          <a:prstGeom prst="ellipse">
            <a:avLst/>
          </a:prstGeom>
          <a:solidFill>
            <a:srgbClr val="C9953C"/>
          </a:solidFill>
          <a:ln w="12700">
            <a:solidFill>
              <a:srgbClr val="C9953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5" name="Text 42"/>
          <p:cNvSpPr/>
          <p:nvPr/>
        </p:nvSpPr>
        <p:spPr>
          <a:xfrm>
            <a:off x="2578608" y="3767328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0D0A0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2</a:t>
            </a:r>
            <a:endParaRPr lang="en-US" sz="1400" dirty="0"/>
          </a:p>
        </p:txBody>
      </p:sp>
      <p:sp>
        <p:nvSpPr>
          <p:cNvPr id="46" name="Text 43"/>
          <p:cNvSpPr/>
          <p:nvPr/>
        </p:nvSpPr>
        <p:spPr>
          <a:xfrm>
            <a:off x="2084832" y="4297680"/>
            <a:ext cx="1444752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E8C06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Audit Your Gates</a:t>
            </a:r>
            <a:endParaRPr lang="en-US" sz="1100" dirty="0"/>
          </a:p>
        </p:txBody>
      </p:sp>
      <p:sp>
        <p:nvSpPr>
          <p:cNvPr id="47" name="Text 44"/>
          <p:cNvSpPr/>
          <p:nvPr/>
        </p:nvSpPr>
        <p:spPr>
          <a:xfrm>
            <a:off x="2084832" y="4544568"/>
            <a:ext cx="1444752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dirty="0">
                <a:solidFill>
                  <a:srgbClr val="C8B89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Guard what enters through eyes &amp; ears</a:t>
            </a:r>
            <a:endParaRPr lang="en-US" sz="900" dirty="0"/>
          </a:p>
        </p:txBody>
      </p:sp>
      <p:sp>
        <p:nvSpPr>
          <p:cNvPr id="48" name="Shape 45"/>
          <p:cNvSpPr/>
          <p:nvPr/>
        </p:nvSpPr>
        <p:spPr>
          <a:xfrm>
            <a:off x="3712464" y="3858768"/>
            <a:ext cx="1627632" cy="914400"/>
          </a:xfrm>
          <a:prstGeom prst="rect">
            <a:avLst/>
          </a:prstGeom>
          <a:solidFill>
            <a:srgbClr val="231C12"/>
          </a:solidFill>
          <a:ln w="12700">
            <a:solidFill>
              <a:srgbClr val="C9953C"/>
            </a:solidFill>
            <a:prstDash val="solid"/>
          </a:ln>
          <a:effectLst>
            <a:outerShdw blurRad="127000" dist="38100" dir="8100000" algn="bl" rotWithShape="0">
              <a:srgbClr val="000000">
                <a:alpha val="4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49" name="Shape 46"/>
          <p:cNvSpPr/>
          <p:nvPr/>
        </p:nvSpPr>
        <p:spPr>
          <a:xfrm>
            <a:off x="4297680" y="3767328"/>
            <a:ext cx="457200" cy="457200"/>
          </a:xfrm>
          <a:prstGeom prst="ellipse">
            <a:avLst/>
          </a:prstGeom>
          <a:solidFill>
            <a:srgbClr val="C9953C"/>
          </a:solidFill>
          <a:ln w="12700">
            <a:solidFill>
              <a:srgbClr val="C9953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0" name="Text 47"/>
          <p:cNvSpPr/>
          <p:nvPr/>
        </p:nvSpPr>
        <p:spPr>
          <a:xfrm>
            <a:off x="4297680" y="3767328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0D0A0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3</a:t>
            </a:r>
            <a:endParaRPr lang="en-US" sz="1400" dirty="0"/>
          </a:p>
        </p:txBody>
      </p:sp>
      <p:sp>
        <p:nvSpPr>
          <p:cNvPr id="51" name="Text 48"/>
          <p:cNvSpPr/>
          <p:nvPr/>
        </p:nvSpPr>
        <p:spPr>
          <a:xfrm>
            <a:off x="3803904" y="4297680"/>
            <a:ext cx="1444752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E8C06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Identify Your Gift</a:t>
            </a:r>
            <a:endParaRPr lang="en-US" sz="1100" dirty="0"/>
          </a:p>
        </p:txBody>
      </p:sp>
      <p:sp>
        <p:nvSpPr>
          <p:cNvPr id="52" name="Text 49"/>
          <p:cNvSpPr/>
          <p:nvPr/>
        </p:nvSpPr>
        <p:spPr>
          <a:xfrm>
            <a:off x="3803904" y="4544568"/>
            <a:ext cx="1444752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dirty="0">
                <a:solidFill>
                  <a:srgbClr val="C8B89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Find one way to use it this week</a:t>
            </a:r>
            <a:endParaRPr lang="en-US" sz="900" dirty="0"/>
          </a:p>
        </p:txBody>
      </p:sp>
      <p:sp>
        <p:nvSpPr>
          <p:cNvPr id="53" name="Shape 50"/>
          <p:cNvSpPr/>
          <p:nvPr/>
        </p:nvSpPr>
        <p:spPr>
          <a:xfrm>
            <a:off x="5431536" y="3858768"/>
            <a:ext cx="1627632" cy="914400"/>
          </a:xfrm>
          <a:prstGeom prst="rect">
            <a:avLst/>
          </a:prstGeom>
          <a:solidFill>
            <a:srgbClr val="231C12"/>
          </a:solidFill>
          <a:ln w="12700">
            <a:solidFill>
              <a:srgbClr val="C9953C"/>
            </a:solidFill>
            <a:prstDash val="solid"/>
          </a:ln>
          <a:effectLst>
            <a:outerShdw blurRad="127000" dist="38100" dir="8100000" algn="bl" rotWithShape="0">
              <a:srgbClr val="000000">
                <a:alpha val="4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54" name="Shape 51"/>
          <p:cNvSpPr/>
          <p:nvPr/>
        </p:nvSpPr>
        <p:spPr>
          <a:xfrm>
            <a:off x="6016752" y="3767328"/>
            <a:ext cx="457200" cy="457200"/>
          </a:xfrm>
          <a:prstGeom prst="ellipse">
            <a:avLst/>
          </a:prstGeom>
          <a:solidFill>
            <a:srgbClr val="C9953C"/>
          </a:solidFill>
          <a:ln w="12700">
            <a:solidFill>
              <a:srgbClr val="C9953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5" name="Text 52"/>
          <p:cNvSpPr/>
          <p:nvPr/>
        </p:nvSpPr>
        <p:spPr>
          <a:xfrm>
            <a:off x="6016752" y="3767328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0D0A0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4</a:t>
            </a:r>
            <a:endParaRPr lang="en-US" sz="1400" dirty="0"/>
          </a:p>
        </p:txBody>
      </p:sp>
      <p:sp>
        <p:nvSpPr>
          <p:cNvPr id="56" name="Text 53"/>
          <p:cNvSpPr/>
          <p:nvPr/>
        </p:nvSpPr>
        <p:spPr>
          <a:xfrm>
            <a:off x="5522976" y="4297680"/>
            <a:ext cx="1444752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E8C06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Abide for Fruit</a:t>
            </a:r>
            <a:endParaRPr lang="en-US" sz="1100" dirty="0"/>
          </a:p>
        </p:txBody>
      </p:sp>
      <p:sp>
        <p:nvSpPr>
          <p:cNvPr id="57" name="Text 54"/>
          <p:cNvSpPr/>
          <p:nvPr/>
        </p:nvSpPr>
        <p:spPr>
          <a:xfrm>
            <a:off x="5522976" y="4544568"/>
            <a:ext cx="1444752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dirty="0">
                <a:solidFill>
                  <a:srgbClr val="C8B89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Time in the Word -- don't just try harder</a:t>
            </a:r>
            <a:endParaRPr lang="en-US" sz="900" dirty="0"/>
          </a:p>
        </p:txBody>
      </p:sp>
      <p:sp>
        <p:nvSpPr>
          <p:cNvPr id="58" name="Shape 55"/>
          <p:cNvSpPr/>
          <p:nvPr/>
        </p:nvSpPr>
        <p:spPr>
          <a:xfrm>
            <a:off x="7150608" y="3858768"/>
            <a:ext cx="1627632" cy="914400"/>
          </a:xfrm>
          <a:prstGeom prst="rect">
            <a:avLst/>
          </a:prstGeom>
          <a:solidFill>
            <a:srgbClr val="231C12"/>
          </a:solidFill>
          <a:ln w="12700">
            <a:solidFill>
              <a:srgbClr val="C9953C"/>
            </a:solidFill>
            <a:prstDash val="solid"/>
          </a:ln>
          <a:effectLst>
            <a:outerShdw blurRad="127000" dist="38100" dir="8100000" algn="bl" rotWithShape="0">
              <a:srgbClr val="000000">
                <a:alpha val="4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59" name="Shape 56"/>
          <p:cNvSpPr/>
          <p:nvPr/>
        </p:nvSpPr>
        <p:spPr>
          <a:xfrm>
            <a:off x="7735824" y="3767328"/>
            <a:ext cx="457200" cy="457200"/>
          </a:xfrm>
          <a:prstGeom prst="ellipse">
            <a:avLst/>
          </a:prstGeom>
          <a:solidFill>
            <a:srgbClr val="C9953C"/>
          </a:solidFill>
          <a:ln w="12700">
            <a:solidFill>
              <a:srgbClr val="C9953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0" name="Text 57"/>
          <p:cNvSpPr/>
          <p:nvPr/>
        </p:nvSpPr>
        <p:spPr>
          <a:xfrm>
            <a:off x="7735824" y="3767328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0D0A0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5</a:t>
            </a:r>
            <a:endParaRPr lang="en-US" sz="1400" dirty="0"/>
          </a:p>
        </p:txBody>
      </p:sp>
      <p:sp>
        <p:nvSpPr>
          <p:cNvPr id="61" name="Text 58"/>
          <p:cNvSpPr/>
          <p:nvPr/>
        </p:nvSpPr>
        <p:spPr>
          <a:xfrm>
            <a:off x="7242048" y="4297680"/>
            <a:ext cx="1444752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E8C06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Eternal Check-In</a:t>
            </a:r>
            <a:endParaRPr lang="en-US" sz="1100" dirty="0"/>
          </a:p>
        </p:txBody>
      </p:sp>
      <p:sp>
        <p:nvSpPr>
          <p:cNvPr id="62" name="Text 59"/>
          <p:cNvSpPr/>
          <p:nvPr/>
        </p:nvSpPr>
        <p:spPr>
          <a:xfrm>
            <a:off x="7242048" y="4544568"/>
            <a:ext cx="1444752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dirty="0">
                <a:solidFill>
                  <a:srgbClr val="C8B89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Reflect: did this contribute to the Kingdom?</a:t>
            </a:r>
            <a:endParaRPr lang="en-US" sz="900" dirty="0"/>
          </a:p>
        </p:txBody>
      </p:sp>
      <p:sp>
        <p:nvSpPr>
          <p:cNvPr id="63" name="Shape 60"/>
          <p:cNvSpPr/>
          <p:nvPr/>
        </p:nvSpPr>
        <p:spPr>
          <a:xfrm>
            <a:off x="0" y="4828032"/>
            <a:ext cx="9144000" cy="320040"/>
          </a:xfrm>
          <a:prstGeom prst="rect">
            <a:avLst/>
          </a:prstGeom>
          <a:solidFill>
            <a:srgbClr val="0D0A06"/>
          </a:solidFill>
          <a:ln w="12700">
            <a:solidFill>
              <a:srgbClr val="0D0A06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64" name="Image 1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4059936" y="4809744"/>
            <a:ext cx="512064" cy="512064"/>
          </a:xfrm>
          <a:prstGeom prst="rect">
            <a:avLst/>
          </a:prstGeom>
        </p:spPr>
      </p:pic>
      <p:pic>
        <p:nvPicPr>
          <p:cNvPr id="65" name="Image 2" descr="preencoded.png"/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2377440" y="4846320"/>
            <a:ext cx="402336" cy="402336"/>
          </a:xfrm>
          <a:prstGeom prst="rect">
            <a:avLst/>
          </a:prstGeom>
        </p:spPr>
      </p:pic>
      <p:pic>
        <p:nvPicPr>
          <p:cNvPr id="66" name="Image 3" descr="preencoded.png"/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6345936" y="4846320"/>
            <a:ext cx="402336" cy="402336"/>
          </a:xfrm>
          <a:prstGeom prst="rect">
            <a:avLst/>
          </a:prstGeom>
        </p:spPr>
      </p:pic>
      <p:sp>
        <p:nvSpPr>
          <p:cNvPr id="67" name="Text 61"/>
          <p:cNvSpPr/>
          <p:nvPr/>
        </p:nvSpPr>
        <p:spPr>
          <a:xfrm>
            <a:off x="365760" y="5340096"/>
            <a:ext cx="841248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00" dirty="0">
                <a:solidFill>
                  <a:srgbClr val="7A6A5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Jerome Jones Ministries  •  Reaching the Next Generation  •  Making Provisions for Ministries</a:t>
            </a:r>
            <a:endParaRPr lang="en-US" sz="8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D0A0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73152"/>
          </a:xfrm>
          <a:prstGeom prst="rect">
            <a:avLst/>
          </a:prstGeom>
          <a:solidFill>
            <a:srgbClr val="C9953C"/>
          </a:solidFill>
          <a:ln w="12700">
            <a:solidFill>
              <a:srgbClr val="C9953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>
            <a:off x="0" y="5070348"/>
            <a:ext cx="9144000" cy="73152"/>
          </a:xfrm>
          <a:prstGeom prst="rect">
            <a:avLst/>
          </a:prstGeom>
          <a:solidFill>
            <a:srgbClr val="C9953C"/>
          </a:solidFill>
          <a:ln w="12700">
            <a:solidFill>
              <a:srgbClr val="C9953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Shape 2"/>
          <p:cNvSpPr/>
          <p:nvPr/>
        </p:nvSpPr>
        <p:spPr>
          <a:xfrm>
            <a:off x="0" y="73152"/>
            <a:ext cx="3474720" cy="4997196"/>
          </a:xfrm>
          <a:prstGeom prst="rect">
            <a:avLst/>
          </a:prstGeom>
          <a:solidFill>
            <a:srgbClr val="2A2018"/>
          </a:solidFill>
          <a:ln w="12700">
            <a:solidFill>
              <a:srgbClr val="2A201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Shape 3"/>
          <p:cNvSpPr/>
          <p:nvPr/>
        </p:nvSpPr>
        <p:spPr>
          <a:xfrm>
            <a:off x="3474720" y="73152"/>
            <a:ext cx="54864" cy="4997196"/>
          </a:xfrm>
          <a:prstGeom prst="rect">
            <a:avLst/>
          </a:prstGeom>
          <a:solidFill>
            <a:srgbClr val="8B5E20"/>
          </a:solidFill>
          <a:ln w="12700">
            <a:solidFill>
              <a:srgbClr val="8B5E2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6" name="Image 0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594360" y="274320"/>
            <a:ext cx="2286000" cy="2286000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182880" y="2633472"/>
            <a:ext cx="310896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4000" b="1" dirty="0">
                <a:solidFill>
                  <a:srgbClr val="E8C06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Thank</a:t>
            </a:r>
            <a:endParaRPr lang="en-US" sz="4000" dirty="0"/>
          </a:p>
        </p:txBody>
      </p:sp>
      <p:sp>
        <p:nvSpPr>
          <p:cNvPr id="8" name="Text 5"/>
          <p:cNvSpPr/>
          <p:nvPr/>
        </p:nvSpPr>
        <p:spPr>
          <a:xfrm>
            <a:off x="182880" y="3246120"/>
            <a:ext cx="310896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4000" b="1" dirty="0">
                <a:solidFill>
                  <a:srgbClr val="E8C06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You</a:t>
            </a:r>
            <a:endParaRPr lang="en-US" sz="4000" dirty="0"/>
          </a:p>
        </p:txBody>
      </p:sp>
      <p:sp>
        <p:nvSpPr>
          <p:cNvPr id="9" name="Shape 6"/>
          <p:cNvSpPr/>
          <p:nvPr/>
        </p:nvSpPr>
        <p:spPr>
          <a:xfrm>
            <a:off x="548640" y="3968496"/>
            <a:ext cx="2377440" cy="36576"/>
          </a:xfrm>
          <a:prstGeom prst="rect">
            <a:avLst/>
          </a:prstGeom>
          <a:solidFill>
            <a:srgbClr val="8B5E20"/>
          </a:solidFill>
          <a:ln w="12700">
            <a:solidFill>
              <a:srgbClr val="8B5E2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0" name="Text 7"/>
          <p:cNvSpPr/>
          <p:nvPr/>
        </p:nvSpPr>
        <p:spPr>
          <a:xfrm>
            <a:off x="182880" y="4096512"/>
            <a:ext cx="310896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i="1" dirty="0">
                <a:solidFill>
                  <a:srgbClr val="C8B89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Bishop Jerome Jones</a:t>
            </a:r>
            <a:endParaRPr lang="en-US" sz="1300" dirty="0"/>
          </a:p>
        </p:txBody>
      </p:sp>
      <p:sp>
        <p:nvSpPr>
          <p:cNvPr id="11" name="Text 8"/>
          <p:cNvSpPr/>
          <p:nvPr/>
        </p:nvSpPr>
        <p:spPr>
          <a:xfrm>
            <a:off x="182880" y="4443984"/>
            <a:ext cx="31089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dirty="0">
                <a:solidFill>
                  <a:srgbClr val="7A6A5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Jerome Jones Ministries</a:t>
            </a:r>
            <a:endParaRPr lang="en-US" sz="1100" dirty="0"/>
          </a:p>
        </p:txBody>
      </p:sp>
      <p:sp>
        <p:nvSpPr>
          <p:cNvPr id="12" name="Text 9"/>
          <p:cNvSpPr/>
          <p:nvPr/>
        </p:nvSpPr>
        <p:spPr>
          <a:xfrm>
            <a:off x="3749040" y="201168"/>
            <a:ext cx="5120640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E8C06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Connect With Us</a:t>
            </a:r>
            <a:endParaRPr lang="en-US" sz="2200" dirty="0"/>
          </a:p>
        </p:txBody>
      </p:sp>
      <p:sp>
        <p:nvSpPr>
          <p:cNvPr id="13" name="Shape 10"/>
          <p:cNvSpPr/>
          <p:nvPr/>
        </p:nvSpPr>
        <p:spPr>
          <a:xfrm>
            <a:off x="3749040" y="768096"/>
            <a:ext cx="5120640" cy="36576"/>
          </a:xfrm>
          <a:prstGeom prst="rect">
            <a:avLst/>
          </a:prstGeom>
          <a:solidFill>
            <a:srgbClr val="8B5E20"/>
          </a:solidFill>
          <a:ln w="12700">
            <a:solidFill>
              <a:srgbClr val="8B5E2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4" name="Text 11"/>
          <p:cNvSpPr/>
          <p:nvPr/>
        </p:nvSpPr>
        <p:spPr>
          <a:xfrm>
            <a:off x="3749040" y="896112"/>
            <a:ext cx="51206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kern="0" spc="400" dirty="0">
                <a:solidFill>
                  <a:srgbClr val="8B5E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EMAIL</a:t>
            </a:r>
            <a:endParaRPr lang="en-US" sz="1000" dirty="0"/>
          </a:p>
        </p:txBody>
      </p:sp>
      <p:sp>
        <p:nvSpPr>
          <p:cNvPr id="15" name="Shape 12"/>
          <p:cNvSpPr/>
          <p:nvPr/>
        </p:nvSpPr>
        <p:spPr>
          <a:xfrm>
            <a:off x="3749040" y="1188720"/>
            <a:ext cx="5120640" cy="402336"/>
          </a:xfrm>
          <a:prstGeom prst="rect">
            <a:avLst/>
          </a:prstGeom>
          <a:solidFill>
            <a:srgbClr val="231C12"/>
          </a:solidFill>
          <a:ln w="12700">
            <a:solidFill>
              <a:srgbClr val="8B5E2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6" name="Text 13"/>
          <p:cNvSpPr/>
          <p:nvPr/>
        </p:nvSpPr>
        <p:spPr>
          <a:xfrm>
            <a:off x="3858768" y="1216152"/>
            <a:ext cx="4901184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F5ECD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bishop@reachingthenextgeneration.com</a:t>
            </a:r>
            <a:endParaRPr lang="en-US" sz="1150" dirty="0"/>
          </a:p>
        </p:txBody>
      </p:sp>
      <p:sp>
        <p:nvSpPr>
          <p:cNvPr id="17" name="Shape 14"/>
          <p:cNvSpPr/>
          <p:nvPr/>
        </p:nvSpPr>
        <p:spPr>
          <a:xfrm>
            <a:off x="3749040" y="1645920"/>
            <a:ext cx="5120640" cy="402336"/>
          </a:xfrm>
          <a:prstGeom prst="rect">
            <a:avLst/>
          </a:prstGeom>
          <a:solidFill>
            <a:srgbClr val="231C12"/>
          </a:solidFill>
          <a:ln w="12700">
            <a:solidFill>
              <a:srgbClr val="8B5E2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8" name="Text 15"/>
          <p:cNvSpPr/>
          <p:nvPr/>
        </p:nvSpPr>
        <p:spPr>
          <a:xfrm>
            <a:off x="3858768" y="1673352"/>
            <a:ext cx="4901184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F5ECD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bishopjones@theroadtosalvationdiscipleship.com</a:t>
            </a:r>
            <a:endParaRPr lang="en-US" sz="1100" dirty="0"/>
          </a:p>
        </p:txBody>
      </p:sp>
      <p:sp>
        <p:nvSpPr>
          <p:cNvPr id="19" name="Text 16"/>
          <p:cNvSpPr/>
          <p:nvPr/>
        </p:nvSpPr>
        <p:spPr>
          <a:xfrm>
            <a:off x="3749040" y="2176272"/>
            <a:ext cx="51206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kern="0" spc="400" dirty="0">
                <a:solidFill>
                  <a:srgbClr val="8B5E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FACEBOOK</a:t>
            </a:r>
            <a:endParaRPr lang="en-US" sz="1000" dirty="0"/>
          </a:p>
        </p:txBody>
      </p:sp>
      <p:sp>
        <p:nvSpPr>
          <p:cNvPr id="20" name="Shape 17"/>
          <p:cNvSpPr/>
          <p:nvPr/>
        </p:nvSpPr>
        <p:spPr>
          <a:xfrm>
            <a:off x="3749040" y="2487168"/>
            <a:ext cx="5120640" cy="713232"/>
          </a:xfrm>
          <a:prstGeom prst="rect">
            <a:avLst/>
          </a:prstGeom>
          <a:solidFill>
            <a:srgbClr val="231C12"/>
          </a:solidFill>
          <a:ln w="12700">
            <a:solidFill>
              <a:srgbClr val="C9953C"/>
            </a:solidFill>
            <a:prstDash val="solid"/>
          </a:ln>
          <a:effectLst>
            <a:outerShdw blurRad="127000" dist="38100" dir="8100000" algn="bl" rotWithShape="0">
              <a:srgbClr val="000000">
                <a:alpha val="4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21" name="Image 1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3822192" y="2542032"/>
            <a:ext cx="603504" cy="603504"/>
          </a:xfrm>
          <a:prstGeom prst="rect">
            <a:avLst/>
          </a:prstGeom>
        </p:spPr>
      </p:pic>
      <p:sp>
        <p:nvSpPr>
          <p:cNvPr id="22" name="Text 18"/>
          <p:cNvSpPr/>
          <p:nvPr/>
        </p:nvSpPr>
        <p:spPr>
          <a:xfrm>
            <a:off x="4517136" y="2542032"/>
            <a:ext cx="42062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E8C06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Jerome Jones Ministries</a:t>
            </a:r>
            <a:endParaRPr lang="en-US" sz="1200" dirty="0"/>
          </a:p>
        </p:txBody>
      </p:sp>
      <p:sp>
        <p:nvSpPr>
          <p:cNvPr id="23" name="Text 19"/>
          <p:cNvSpPr/>
          <p:nvPr/>
        </p:nvSpPr>
        <p:spPr>
          <a:xfrm>
            <a:off x="4517136" y="2843784"/>
            <a:ext cx="420624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i="1" dirty="0">
                <a:solidFill>
                  <a:srgbClr val="C8B89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facebook.com/profile.php?id=61581579610538</a:t>
            </a:r>
            <a:endParaRPr lang="en-US" sz="950" dirty="0"/>
          </a:p>
        </p:txBody>
      </p:sp>
      <p:sp>
        <p:nvSpPr>
          <p:cNvPr id="24" name="Shape 20"/>
          <p:cNvSpPr/>
          <p:nvPr/>
        </p:nvSpPr>
        <p:spPr>
          <a:xfrm>
            <a:off x="3749040" y="3291840"/>
            <a:ext cx="5120640" cy="713232"/>
          </a:xfrm>
          <a:prstGeom prst="rect">
            <a:avLst/>
          </a:prstGeom>
          <a:solidFill>
            <a:srgbClr val="231C12"/>
          </a:solidFill>
          <a:ln w="12700">
            <a:solidFill>
              <a:srgbClr val="8B5E20"/>
            </a:solidFill>
            <a:prstDash val="solid"/>
          </a:ln>
          <a:effectLst>
            <a:outerShdw blurRad="127000" dist="38100" dir="8100000" algn="bl" rotWithShape="0">
              <a:srgbClr val="000000">
                <a:alpha val="4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25" name="Image 2" descr="preencoded.png"/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3822192" y="3346704"/>
            <a:ext cx="603504" cy="603504"/>
          </a:xfrm>
          <a:prstGeom prst="rect">
            <a:avLst/>
          </a:prstGeom>
        </p:spPr>
      </p:pic>
      <p:sp>
        <p:nvSpPr>
          <p:cNvPr id="26" name="Text 21"/>
          <p:cNvSpPr/>
          <p:nvPr/>
        </p:nvSpPr>
        <p:spPr>
          <a:xfrm>
            <a:off x="4517136" y="3346704"/>
            <a:ext cx="42062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E8C06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Reaching the Next Generation</a:t>
            </a:r>
            <a:endParaRPr lang="en-US" sz="1200" dirty="0"/>
          </a:p>
        </p:txBody>
      </p:sp>
      <p:sp>
        <p:nvSpPr>
          <p:cNvPr id="27" name="Text 22"/>
          <p:cNvSpPr/>
          <p:nvPr/>
        </p:nvSpPr>
        <p:spPr>
          <a:xfrm>
            <a:off x="4517136" y="3648456"/>
            <a:ext cx="420624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i="1" dirty="0">
                <a:solidFill>
                  <a:srgbClr val="C8B89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facebook.com/profile.php?id=61580813741345</a:t>
            </a:r>
            <a:endParaRPr lang="en-US" sz="950" dirty="0"/>
          </a:p>
        </p:txBody>
      </p:sp>
      <p:sp>
        <p:nvSpPr>
          <p:cNvPr id="28" name="Shape 23"/>
          <p:cNvSpPr/>
          <p:nvPr/>
        </p:nvSpPr>
        <p:spPr>
          <a:xfrm>
            <a:off x="3749040" y="4096512"/>
            <a:ext cx="5120640" cy="713232"/>
          </a:xfrm>
          <a:prstGeom prst="rect">
            <a:avLst/>
          </a:prstGeom>
          <a:solidFill>
            <a:srgbClr val="231C12"/>
          </a:solidFill>
          <a:ln w="12700">
            <a:solidFill>
              <a:srgbClr val="8B5E20"/>
            </a:solidFill>
            <a:prstDash val="solid"/>
          </a:ln>
          <a:effectLst>
            <a:outerShdw blurRad="127000" dist="38100" dir="8100000" algn="bl" rotWithShape="0">
              <a:srgbClr val="000000">
                <a:alpha val="4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29" name="Image 3" descr="preencoded.png"/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3822192" y="4151376"/>
            <a:ext cx="603504" cy="603504"/>
          </a:xfrm>
          <a:prstGeom prst="rect">
            <a:avLst/>
          </a:prstGeom>
        </p:spPr>
      </p:pic>
      <p:sp>
        <p:nvSpPr>
          <p:cNvPr id="30" name="Text 24"/>
          <p:cNvSpPr/>
          <p:nvPr/>
        </p:nvSpPr>
        <p:spPr>
          <a:xfrm>
            <a:off x="4517136" y="4151376"/>
            <a:ext cx="42062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E8C06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Making Provisions for Ministries</a:t>
            </a:r>
            <a:endParaRPr lang="en-US" sz="1200" dirty="0"/>
          </a:p>
        </p:txBody>
      </p:sp>
      <p:sp>
        <p:nvSpPr>
          <p:cNvPr id="31" name="Text 25"/>
          <p:cNvSpPr/>
          <p:nvPr/>
        </p:nvSpPr>
        <p:spPr>
          <a:xfrm>
            <a:off x="4517136" y="4453128"/>
            <a:ext cx="420624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i="1" dirty="0">
                <a:solidFill>
                  <a:srgbClr val="C8B89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facebook.com/profile.php?id=61582683290897</a:t>
            </a:r>
            <a:endParaRPr lang="en-US" sz="95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1C161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777240"/>
          </a:xfrm>
          <a:prstGeom prst="rect">
            <a:avLst/>
          </a:prstGeom>
          <a:solidFill>
            <a:srgbClr val="8B5E20"/>
          </a:solidFill>
          <a:ln w="12700">
            <a:solidFill>
              <a:srgbClr val="8B5E2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91440" y="45720"/>
            <a:ext cx="685800" cy="685800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914400" y="164592"/>
            <a:ext cx="80467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100" b="1" kern="0" spc="300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THE 7-SESSION FRAMEWORK</a:t>
            </a:r>
            <a:endParaRPr lang="en-US" sz="2100" dirty="0"/>
          </a:p>
        </p:txBody>
      </p:sp>
      <p:sp>
        <p:nvSpPr>
          <p:cNvPr id="5" name="Shape 2"/>
          <p:cNvSpPr/>
          <p:nvPr/>
        </p:nvSpPr>
        <p:spPr>
          <a:xfrm>
            <a:off x="274320" y="868680"/>
            <a:ext cx="4297680" cy="804672"/>
          </a:xfrm>
          <a:prstGeom prst="rect">
            <a:avLst/>
          </a:prstGeom>
          <a:solidFill>
            <a:srgbClr val="2A2018"/>
          </a:solidFill>
          <a:ln w="12700">
            <a:solidFill>
              <a:srgbClr val="8B5E20"/>
            </a:solidFill>
            <a:prstDash val="solid"/>
          </a:ln>
          <a:effectLst>
            <a:outerShdw blurRad="127000" dist="38100" dir="8100000" algn="bl" rotWithShape="0">
              <a:srgbClr val="000000">
                <a:alpha val="4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6" name="Shape 3"/>
          <p:cNvSpPr/>
          <p:nvPr/>
        </p:nvSpPr>
        <p:spPr>
          <a:xfrm>
            <a:off x="274320" y="868680"/>
            <a:ext cx="621792" cy="804672"/>
          </a:xfrm>
          <a:prstGeom prst="rect">
            <a:avLst/>
          </a:prstGeom>
          <a:solidFill>
            <a:srgbClr val="C9953C"/>
          </a:solidFill>
          <a:ln w="12700">
            <a:solidFill>
              <a:srgbClr val="C9953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" name="Text 4"/>
          <p:cNvSpPr/>
          <p:nvPr/>
        </p:nvSpPr>
        <p:spPr>
          <a:xfrm>
            <a:off x="274320" y="868680"/>
            <a:ext cx="621792" cy="8046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700" b="1" dirty="0">
                <a:solidFill>
                  <a:srgbClr val="0D0A0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01</a:t>
            </a:r>
            <a:endParaRPr lang="en-US" sz="1700" dirty="0"/>
          </a:p>
        </p:txBody>
      </p:sp>
      <p:sp>
        <p:nvSpPr>
          <p:cNvPr id="8" name="Text 5"/>
          <p:cNvSpPr/>
          <p:nvPr/>
        </p:nvSpPr>
        <p:spPr>
          <a:xfrm>
            <a:off x="987552" y="932688"/>
            <a:ext cx="347472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E8C06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The Holy Ghost in Salvation</a:t>
            </a:r>
            <a:endParaRPr lang="en-US" sz="1300" dirty="0"/>
          </a:p>
        </p:txBody>
      </p:sp>
      <p:sp>
        <p:nvSpPr>
          <p:cNvPr id="9" name="Text 6"/>
          <p:cNvSpPr/>
          <p:nvPr/>
        </p:nvSpPr>
        <p:spPr>
          <a:xfrm>
            <a:off x="987552" y="1289304"/>
            <a:ext cx="34747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i="1" dirty="0">
                <a:solidFill>
                  <a:srgbClr val="C8B89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Drawing Power, The Seal, New Creation</a:t>
            </a:r>
            <a:endParaRPr lang="en-US" sz="1000" dirty="0"/>
          </a:p>
        </p:txBody>
      </p:sp>
      <p:sp>
        <p:nvSpPr>
          <p:cNvPr id="10" name="Shape 7"/>
          <p:cNvSpPr/>
          <p:nvPr/>
        </p:nvSpPr>
        <p:spPr>
          <a:xfrm>
            <a:off x="274320" y="1783080"/>
            <a:ext cx="4297680" cy="804672"/>
          </a:xfrm>
          <a:prstGeom prst="rect">
            <a:avLst/>
          </a:prstGeom>
          <a:solidFill>
            <a:srgbClr val="2A2018"/>
          </a:solidFill>
          <a:ln w="12700">
            <a:solidFill>
              <a:srgbClr val="8B5E20"/>
            </a:solidFill>
            <a:prstDash val="solid"/>
          </a:ln>
          <a:effectLst>
            <a:outerShdw blurRad="127000" dist="38100" dir="8100000" algn="bl" rotWithShape="0">
              <a:srgbClr val="000000">
                <a:alpha val="4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1" name="Shape 8"/>
          <p:cNvSpPr/>
          <p:nvPr/>
        </p:nvSpPr>
        <p:spPr>
          <a:xfrm>
            <a:off x="274320" y="1783080"/>
            <a:ext cx="621792" cy="804672"/>
          </a:xfrm>
          <a:prstGeom prst="rect">
            <a:avLst/>
          </a:prstGeom>
          <a:solidFill>
            <a:srgbClr val="C9953C"/>
          </a:solidFill>
          <a:ln w="12700">
            <a:solidFill>
              <a:srgbClr val="C9953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2" name="Text 9"/>
          <p:cNvSpPr/>
          <p:nvPr/>
        </p:nvSpPr>
        <p:spPr>
          <a:xfrm>
            <a:off x="274320" y="1783080"/>
            <a:ext cx="621792" cy="8046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700" b="1" dirty="0">
                <a:solidFill>
                  <a:srgbClr val="0D0A0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02</a:t>
            </a:r>
            <a:endParaRPr lang="en-US" sz="1700" dirty="0"/>
          </a:p>
        </p:txBody>
      </p:sp>
      <p:sp>
        <p:nvSpPr>
          <p:cNvPr id="13" name="Text 10"/>
          <p:cNvSpPr/>
          <p:nvPr/>
        </p:nvSpPr>
        <p:spPr>
          <a:xfrm>
            <a:off x="987552" y="1847088"/>
            <a:ext cx="347472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E8C06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Whose Voice Are You Obeying?</a:t>
            </a:r>
            <a:endParaRPr lang="en-US" sz="1300" dirty="0"/>
          </a:p>
        </p:txBody>
      </p:sp>
      <p:sp>
        <p:nvSpPr>
          <p:cNvPr id="14" name="Text 11"/>
          <p:cNvSpPr/>
          <p:nvPr/>
        </p:nvSpPr>
        <p:spPr>
          <a:xfrm>
            <a:off x="987552" y="2203704"/>
            <a:ext cx="34747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i="1" dirty="0">
                <a:solidFill>
                  <a:srgbClr val="C8B89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Eternal Perspective, Kingdom Investment</a:t>
            </a:r>
            <a:endParaRPr lang="en-US" sz="1000" dirty="0"/>
          </a:p>
        </p:txBody>
      </p:sp>
      <p:sp>
        <p:nvSpPr>
          <p:cNvPr id="15" name="Shape 12"/>
          <p:cNvSpPr/>
          <p:nvPr/>
        </p:nvSpPr>
        <p:spPr>
          <a:xfrm>
            <a:off x="274320" y="2697480"/>
            <a:ext cx="4297680" cy="804672"/>
          </a:xfrm>
          <a:prstGeom prst="rect">
            <a:avLst/>
          </a:prstGeom>
          <a:solidFill>
            <a:srgbClr val="2A2018"/>
          </a:solidFill>
          <a:ln w="12700">
            <a:solidFill>
              <a:srgbClr val="8B5E20"/>
            </a:solidFill>
            <a:prstDash val="solid"/>
          </a:ln>
          <a:effectLst>
            <a:outerShdw blurRad="127000" dist="38100" dir="8100000" algn="bl" rotWithShape="0">
              <a:srgbClr val="000000">
                <a:alpha val="4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6" name="Shape 13"/>
          <p:cNvSpPr/>
          <p:nvPr/>
        </p:nvSpPr>
        <p:spPr>
          <a:xfrm>
            <a:off x="274320" y="2697480"/>
            <a:ext cx="621792" cy="804672"/>
          </a:xfrm>
          <a:prstGeom prst="rect">
            <a:avLst/>
          </a:prstGeom>
          <a:solidFill>
            <a:srgbClr val="C9953C"/>
          </a:solidFill>
          <a:ln w="12700">
            <a:solidFill>
              <a:srgbClr val="C9953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7" name="Text 14"/>
          <p:cNvSpPr/>
          <p:nvPr/>
        </p:nvSpPr>
        <p:spPr>
          <a:xfrm>
            <a:off x="274320" y="2697480"/>
            <a:ext cx="621792" cy="8046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700" b="1" dirty="0">
                <a:solidFill>
                  <a:srgbClr val="0D0A0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03</a:t>
            </a:r>
            <a:endParaRPr lang="en-US" sz="1700" dirty="0"/>
          </a:p>
        </p:txBody>
      </p:sp>
      <p:sp>
        <p:nvSpPr>
          <p:cNvPr id="18" name="Text 15"/>
          <p:cNvSpPr/>
          <p:nvPr/>
        </p:nvSpPr>
        <p:spPr>
          <a:xfrm>
            <a:off x="987552" y="2761488"/>
            <a:ext cx="347472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E8C06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The Power to Change</a:t>
            </a:r>
            <a:endParaRPr lang="en-US" sz="1300" dirty="0"/>
          </a:p>
        </p:txBody>
      </p:sp>
      <p:sp>
        <p:nvSpPr>
          <p:cNvPr id="19" name="Text 16"/>
          <p:cNvSpPr/>
          <p:nvPr/>
        </p:nvSpPr>
        <p:spPr>
          <a:xfrm>
            <a:off x="987552" y="3118104"/>
            <a:ext cx="34747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i="1" dirty="0">
                <a:solidFill>
                  <a:srgbClr val="C8B89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Metamorphosis, Overcoming Flesh, Fruit of the Spirit</a:t>
            </a:r>
            <a:endParaRPr lang="en-US" sz="1000" dirty="0"/>
          </a:p>
        </p:txBody>
      </p:sp>
      <p:sp>
        <p:nvSpPr>
          <p:cNvPr id="20" name="Shape 17"/>
          <p:cNvSpPr/>
          <p:nvPr/>
        </p:nvSpPr>
        <p:spPr>
          <a:xfrm>
            <a:off x="274320" y="3611880"/>
            <a:ext cx="4297680" cy="804672"/>
          </a:xfrm>
          <a:prstGeom prst="rect">
            <a:avLst/>
          </a:prstGeom>
          <a:solidFill>
            <a:srgbClr val="2A2018"/>
          </a:solidFill>
          <a:ln w="12700">
            <a:solidFill>
              <a:srgbClr val="8B5E20"/>
            </a:solidFill>
            <a:prstDash val="solid"/>
          </a:ln>
          <a:effectLst>
            <a:outerShdw blurRad="127000" dist="38100" dir="8100000" algn="bl" rotWithShape="0">
              <a:srgbClr val="000000">
                <a:alpha val="4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21" name="Shape 18"/>
          <p:cNvSpPr/>
          <p:nvPr/>
        </p:nvSpPr>
        <p:spPr>
          <a:xfrm>
            <a:off x="274320" y="3611880"/>
            <a:ext cx="621792" cy="804672"/>
          </a:xfrm>
          <a:prstGeom prst="rect">
            <a:avLst/>
          </a:prstGeom>
          <a:solidFill>
            <a:srgbClr val="C9953C"/>
          </a:solidFill>
          <a:ln w="12700">
            <a:solidFill>
              <a:srgbClr val="C9953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2" name="Text 19"/>
          <p:cNvSpPr/>
          <p:nvPr/>
        </p:nvSpPr>
        <p:spPr>
          <a:xfrm>
            <a:off x="274320" y="3611880"/>
            <a:ext cx="621792" cy="8046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700" b="1" dirty="0">
                <a:solidFill>
                  <a:srgbClr val="0D0A0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04</a:t>
            </a:r>
            <a:endParaRPr lang="en-US" sz="1700" dirty="0"/>
          </a:p>
        </p:txBody>
      </p:sp>
      <p:sp>
        <p:nvSpPr>
          <p:cNvPr id="23" name="Text 20"/>
          <p:cNvSpPr/>
          <p:nvPr/>
        </p:nvSpPr>
        <p:spPr>
          <a:xfrm>
            <a:off x="987552" y="3675888"/>
            <a:ext cx="347472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E8C06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A Complete Life of Victory</a:t>
            </a:r>
            <a:endParaRPr lang="en-US" sz="1300" dirty="0"/>
          </a:p>
        </p:txBody>
      </p:sp>
      <p:sp>
        <p:nvSpPr>
          <p:cNvPr id="24" name="Text 21"/>
          <p:cNvSpPr/>
          <p:nvPr/>
        </p:nvSpPr>
        <p:spPr>
          <a:xfrm>
            <a:off x="987552" y="4032504"/>
            <a:ext cx="34747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i="1" dirty="0">
                <a:solidFill>
                  <a:srgbClr val="C8B89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Position of Victory, Walking in Authority</a:t>
            </a:r>
            <a:endParaRPr lang="en-US" sz="1000" dirty="0"/>
          </a:p>
        </p:txBody>
      </p:sp>
      <p:sp>
        <p:nvSpPr>
          <p:cNvPr id="25" name="Shape 22"/>
          <p:cNvSpPr/>
          <p:nvPr/>
        </p:nvSpPr>
        <p:spPr>
          <a:xfrm>
            <a:off x="4846320" y="868680"/>
            <a:ext cx="4297680" cy="804672"/>
          </a:xfrm>
          <a:prstGeom prst="rect">
            <a:avLst/>
          </a:prstGeom>
          <a:solidFill>
            <a:srgbClr val="2A2018"/>
          </a:solidFill>
          <a:ln w="12700">
            <a:solidFill>
              <a:srgbClr val="8B5E20"/>
            </a:solidFill>
            <a:prstDash val="solid"/>
          </a:ln>
          <a:effectLst>
            <a:outerShdw blurRad="127000" dist="38100" dir="8100000" algn="bl" rotWithShape="0">
              <a:srgbClr val="000000">
                <a:alpha val="4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26" name="Shape 23"/>
          <p:cNvSpPr/>
          <p:nvPr/>
        </p:nvSpPr>
        <p:spPr>
          <a:xfrm>
            <a:off x="4846320" y="868680"/>
            <a:ext cx="621792" cy="804672"/>
          </a:xfrm>
          <a:prstGeom prst="rect">
            <a:avLst/>
          </a:prstGeom>
          <a:solidFill>
            <a:srgbClr val="C9953C"/>
          </a:solidFill>
          <a:ln w="12700">
            <a:solidFill>
              <a:srgbClr val="C9953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7" name="Text 24"/>
          <p:cNvSpPr/>
          <p:nvPr/>
        </p:nvSpPr>
        <p:spPr>
          <a:xfrm>
            <a:off x="4846320" y="868680"/>
            <a:ext cx="621792" cy="8046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700" b="1" dirty="0">
                <a:solidFill>
                  <a:srgbClr val="0D0A0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05</a:t>
            </a:r>
            <a:endParaRPr lang="en-US" sz="1700" dirty="0"/>
          </a:p>
        </p:txBody>
      </p:sp>
      <p:sp>
        <p:nvSpPr>
          <p:cNvPr id="28" name="Text 25"/>
          <p:cNvSpPr/>
          <p:nvPr/>
        </p:nvSpPr>
        <p:spPr>
          <a:xfrm>
            <a:off x="5559552" y="932688"/>
            <a:ext cx="347472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E8C06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Who’s Living in Your Body?</a:t>
            </a:r>
            <a:endParaRPr lang="en-US" sz="1300" dirty="0"/>
          </a:p>
        </p:txBody>
      </p:sp>
      <p:sp>
        <p:nvSpPr>
          <p:cNvPr id="29" name="Text 26"/>
          <p:cNvSpPr/>
          <p:nvPr/>
        </p:nvSpPr>
        <p:spPr>
          <a:xfrm>
            <a:off x="5559552" y="1289304"/>
            <a:ext cx="34747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i="1" dirty="0">
                <a:solidFill>
                  <a:srgbClr val="C8B89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Temple of the Holy Spirit, Yielding the Vessel</a:t>
            </a:r>
            <a:endParaRPr lang="en-US" sz="1000" dirty="0"/>
          </a:p>
        </p:txBody>
      </p:sp>
      <p:sp>
        <p:nvSpPr>
          <p:cNvPr id="30" name="Shape 27"/>
          <p:cNvSpPr/>
          <p:nvPr/>
        </p:nvSpPr>
        <p:spPr>
          <a:xfrm>
            <a:off x="4846320" y="1783080"/>
            <a:ext cx="4297680" cy="804672"/>
          </a:xfrm>
          <a:prstGeom prst="rect">
            <a:avLst/>
          </a:prstGeom>
          <a:solidFill>
            <a:srgbClr val="2A2018"/>
          </a:solidFill>
          <a:ln w="12700">
            <a:solidFill>
              <a:srgbClr val="8B5E20"/>
            </a:solidFill>
            <a:prstDash val="solid"/>
          </a:ln>
          <a:effectLst>
            <a:outerShdw blurRad="127000" dist="38100" dir="8100000" algn="bl" rotWithShape="0">
              <a:srgbClr val="000000">
                <a:alpha val="4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31" name="Shape 28"/>
          <p:cNvSpPr/>
          <p:nvPr/>
        </p:nvSpPr>
        <p:spPr>
          <a:xfrm>
            <a:off x="4846320" y="1783080"/>
            <a:ext cx="621792" cy="804672"/>
          </a:xfrm>
          <a:prstGeom prst="rect">
            <a:avLst/>
          </a:prstGeom>
          <a:solidFill>
            <a:srgbClr val="C9953C"/>
          </a:solidFill>
          <a:ln w="12700">
            <a:solidFill>
              <a:srgbClr val="C9953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2" name="Text 29"/>
          <p:cNvSpPr/>
          <p:nvPr/>
        </p:nvSpPr>
        <p:spPr>
          <a:xfrm>
            <a:off x="4846320" y="1783080"/>
            <a:ext cx="621792" cy="8046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700" b="1" dirty="0">
                <a:solidFill>
                  <a:srgbClr val="0D0A0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06</a:t>
            </a:r>
            <a:endParaRPr lang="en-US" sz="1700" dirty="0"/>
          </a:p>
        </p:txBody>
      </p:sp>
      <p:sp>
        <p:nvSpPr>
          <p:cNvPr id="33" name="Text 30"/>
          <p:cNvSpPr/>
          <p:nvPr/>
        </p:nvSpPr>
        <p:spPr>
          <a:xfrm>
            <a:off x="5559552" y="1847088"/>
            <a:ext cx="347472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E8C06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Building the Body</a:t>
            </a:r>
            <a:endParaRPr lang="en-US" sz="1300" dirty="0"/>
          </a:p>
        </p:txBody>
      </p:sp>
      <p:sp>
        <p:nvSpPr>
          <p:cNvPr id="34" name="Text 31"/>
          <p:cNvSpPr/>
          <p:nvPr/>
        </p:nvSpPr>
        <p:spPr>
          <a:xfrm>
            <a:off x="5559552" y="2203704"/>
            <a:ext cx="34747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i="1" dirty="0">
                <a:solidFill>
                  <a:srgbClr val="C8B89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Spiritual Gifts, Edification, Unity</a:t>
            </a:r>
            <a:endParaRPr lang="en-US" sz="1000" dirty="0"/>
          </a:p>
        </p:txBody>
      </p:sp>
      <p:sp>
        <p:nvSpPr>
          <p:cNvPr id="35" name="Shape 32"/>
          <p:cNvSpPr/>
          <p:nvPr/>
        </p:nvSpPr>
        <p:spPr>
          <a:xfrm>
            <a:off x="4846320" y="2697480"/>
            <a:ext cx="4297680" cy="804672"/>
          </a:xfrm>
          <a:prstGeom prst="rect">
            <a:avLst/>
          </a:prstGeom>
          <a:solidFill>
            <a:srgbClr val="2A2018"/>
          </a:solidFill>
          <a:ln w="12700">
            <a:solidFill>
              <a:srgbClr val="8B5E20"/>
            </a:solidFill>
            <a:prstDash val="solid"/>
          </a:ln>
          <a:effectLst>
            <a:outerShdw blurRad="127000" dist="38100" dir="8100000" algn="bl" rotWithShape="0">
              <a:srgbClr val="000000">
                <a:alpha val="4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36" name="Shape 33"/>
          <p:cNvSpPr/>
          <p:nvPr/>
        </p:nvSpPr>
        <p:spPr>
          <a:xfrm>
            <a:off x="4846320" y="2697480"/>
            <a:ext cx="621792" cy="804672"/>
          </a:xfrm>
          <a:prstGeom prst="rect">
            <a:avLst/>
          </a:prstGeom>
          <a:solidFill>
            <a:srgbClr val="C9953C"/>
          </a:solidFill>
          <a:ln w="12700">
            <a:solidFill>
              <a:srgbClr val="C9953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7" name="Text 34"/>
          <p:cNvSpPr/>
          <p:nvPr/>
        </p:nvSpPr>
        <p:spPr>
          <a:xfrm>
            <a:off x="4846320" y="2697480"/>
            <a:ext cx="621792" cy="8046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700" b="1" dirty="0">
                <a:solidFill>
                  <a:srgbClr val="0D0A0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07</a:t>
            </a:r>
            <a:endParaRPr lang="en-US" sz="1700" dirty="0"/>
          </a:p>
        </p:txBody>
      </p:sp>
      <p:sp>
        <p:nvSpPr>
          <p:cNvPr id="38" name="Text 35"/>
          <p:cNvSpPr/>
          <p:nvPr/>
        </p:nvSpPr>
        <p:spPr>
          <a:xfrm>
            <a:off x="5559552" y="2761488"/>
            <a:ext cx="347472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E8C06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Preparing for Eternity</a:t>
            </a:r>
            <a:endParaRPr lang="en-US" sz="1300" dirty="0"/>
          </a:p>
        </p:txBody>
      </p:sp>
      <p:sp>
        <p:nvSpPr>
          <p:cNvPr id="39" name="Text 36"/>
          <p:cNvSpPr/>
          <p:nvPr/>
        </p:nvSpPr>
        <p:spPr>
          <a:xfrm>
            <a:off x="5559552" y="3118104"/>
            <a:ext cx="34747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i="1" dirty="0">
                <a:solidFill>
                  <a:srgbClr val="C8B89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Series Summary, Ministry Provisions, Final Charge</a:t>
            </a:r>
            <a:endParaRPr lang="en-US" sz="1000" dirty="0"/>
          </a:p>
        </p:txBody>
      </p:sp>
      <p:sp>
        <p:nvSpPr>
          <p:cNvPr id="40" name="Shape 37"/>
          <p:cNvSpPr/>
          <p:nvPr/>
        </p:nvSpPr>
        <p:spPr>
          <a:xfrm>
            <a:off x="0" y="4681728"/>
            <a:ext cx="9144000" cy="457200"/>
          </a:xfrm>
          <a:prstGeom prst="rect">
            <a:avLst/>
          </a:prstGeom>
          <a:solidFill>
            <a:srgbClr val="0D0A06"/>
          </a:solidFill>
          <a:ln w="12700">
            <a:solidFill>
              <a:srgbClr val="0D0A06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41" name="Image 1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4069080" y="4663440"/>
            <a:ext cx="502920" cy="502920"/>
          </a:xfrm>
          <a:prstGeom prst="rect">
            <a:avLst/>
          </a:prstGeom>
        </p:spPr>
      </p:pic>
      <p:pic>
        <p:nvPicPr>
          <p:cNvPr id="42" name="Image 2" descr="preencoded.png"/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2560320" y="4700016"/>
            <a:ext cx="384048" cy="384048"/>
          </a:xfrm>
          <a:prstGeom prst="rect">
            <a:avLst/>
          </a:prstGeom>
        </p:spPr>
      </p:pic>
      <p:pic>
        <p:nvPicPr>
          <p:cNvPr id="43" name="Image 3" descr="preencoded.png"/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6172200" y="4700016"/>
            <a:ext cx="384048" cy="384048"/>
          </a:xfrm>
          <a:prstGeom prst="rect">
            <a:avLst/>
          </a:prstGeom>
        </p:spPr>
      </p:pic>
      <p:sp>
        <p:nvSpPr>
          <p:cNvPr id="44" name="Text 38"/>
          <p:cNvSpPr/>
          <p:nvPr/>
        </p:nvSpPr>
        <p:spPr>
          <a:xfrm>
            <a:off x="457200" y="5138928"/>
            <a:ext cx="82296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00" dirty="0">
                <a:solidFill>
                  <a:srgbClr val="7A6A5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Jerome Jones Ministries  •  Reaching the Next Generation  •  Making Provisions for Ministries</a:t>
            </a:r>
            <a:endParaRPr lang="en-US" sz="8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D0A0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868680"/>
          </a:xfrm>
          <a:prstGeom prst="rect">
            <a:avLst/>
          </a:prstGeom>
          <a:solidFill>
            <a:srgbClr val="2A2018"/>
          </a:solidFill>
          <a:ln w="12700">
            <a:solidFill>
              <a:srgbClr val="2A201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>
            <a:off x="0" y="0"/>
            <a:ext cx="128016" cy="868680"/>
          </a:xfrm>
          <a:prstGeom prst="rect">
            <a:avLst/>
          </a:prstGeom>
          <a:solidFill>
            <a:srgbClr val="C9953C"/>
          </a:solidFill>
          <a:ln w="12700">
            <a:solidFill>
              <a:srgbClr val="C9953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8321040" y="73152"/>
            <a:ext cx="713232" cy="713232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256032" y="64008"/>
            <a:ext cx="32004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kern="0" spc="500" dirty="0">
                <a:solidFill>
                  <a:srgbClr val="C9953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SESSION 1</a:t>
            </a:r>
            <a:endParaRPr lang="en-US" sz="1100" dirty="0"/>
          </a:p>
        </p:txBody>
      </p:sp>
      <p:sp>
        <p:nvSpPr>
          <p:cNvPr id="6" name="Text 3"/>
          <p:cNvSpPr/>
          <p:nvPr/>
        </p:nvSpPr>
        <p:spPr>
          <a:xfrm>
            <a:off x="256032" y="347472"/>
            <a:ext cx="795528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F5ECD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The Holy Ghost in Salvation</a:t>
            </a:r>
            <a:endParaRPr lang="en-US" sz="2200" dirty="0"/>
          </a:p>
        </p:txBody>
      </p:sp>
      <p:sp>
        <p:nvSpPr>
          <p:cNvPr id="7" name="Shape 4"/>
          <p:cNvSpPr/>
          <p:nvPr/>
        </p:nvSpPr>
        <p:spPr>
          <a:xfrm>
            <a:off x="201168" y="987552"/>
            <a:ext cx="2816352" cy="3337560"/>
          </a:xfrm>
          <a:prstGeom prst="rect">
            <a:avLst/>
          </a:prstGeom>
          <a:solidFill>
            <a:srgbClr val="231C12"/>
          </a:solidFill>
          <a:ln w="12700">
            <a:solidFill>
              <a:srgbClr val="8B5E20"/>
            </a:solidFill>
            <a:prstDash val="solid"/>
          </a:ln>
          <a:effectLst>
            <a:outerShdw blurRad="127000" dist="38100" dir="8100000" algn="bl" rotWithShape="0">
              <a:srgbClr val="000000">
                <a:alpha val="4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8" name="Shape 5"/>
          <p:cNvSpPr/>
          <p:nvPr/>
        </p:nvSpPr>
        <p:spPr>
          <a:xfrm>
            <a:off x="201168" y="987552"/>
            <a:ext cx="2816352" cy="493776"/>
          </a:xfrm>
          <a:prstGeom prst="rect">
            <a:avLst/>
          </a:prstGeom>
          <a:solidFill>
            <a:srgbClr val="8B5E20"/>
          </a:solidFill>
          <a:ln w="12700">
            <a:solidFill>
              <a:srgbClr val="8B5E2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9" name="Text 6"/>
          <p:cNvSpPr/>
          <p:nvPr/>
        </p:nvSpPr>
        <p:spPr>
          <a:xfrm>
            <a:off x="292608" y="1033272"/>
            <a:ext cx="438912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i="1" dirty="0">
                <a:solidFill>
                  <a:srgbClr val="E8C06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I</a:t>
            </a:r>
            <a:endParaRPr lang="en-US" sz="1500" dirty="0"/>
          </a:p>
        </p:txBody>
      </p:sp>
      <p:sp>
        <p:nvSpPr>
          <p:cNvPr id="10" name="Text 7"/>
          <p:cNvSpPr/>
          <p:nvPr/>
        </p:nvSpPr>
        <p:spPr>
          <a:xfrm>
            <a:off x="731520" y="1033272"/>
            <a:ext cx="2176272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The Drawing Power</a:t>
            </a:r>
            <a:endParaRPr lang="en-US" sz="1300" dirty="0"/>
          </a:p>
        </p:txBody>
      </p:sp>
      <p:sp>
        <p:nvSpPr>
          <p:cNvPr id="11" name="Text 8"/>
          <p:cNvSpPr/>
          <p:nvPr/>
        </p:nvSpPr>
        <p:spPr>
          <a:xfrm>
            <a:off x="329184" y="1572768"/>
            <a:ext cx="2560320" cy="1828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F5ECD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Holy Spirit convicts of sin and draws the heart toward Christ before any decision can be made (John 16:8).</a:t>
            </a:r>
            <a:endParaRPr lang="en-US" sz="1150" dirty="0"/>
          </a:p>
        </p:txBody>
      </p:sp>
      <p:sp>
        <p:nvSpPr>
          <p:cNvPr id="12" name="Shape 9"/>
          <p:cNvSpPr/>
          <p:nvPr/>
        </p:nvSpPr>
        <p:spPr>
          <a:xfrm>
            <a:off x="3145536" y="987552"/>
            <a:ext cx="2816352" cy="3337560"/>
          </a:xfrm>
          <a:prstGeom prst="rect">
            <a:avLst/>
          </a:prstGeom>
          <a:solidFill>
            <a:srgbClr val="231C12"/>
          </a:solidFill>
          <a:ln w="12700">
            <a:solidFill>
              <a:srgbClr val="8B5E20"/>
            </a:solidFill>
            <a:prstDash val="solid"/>
          </a:ln>
          <a:effectLst>
            <a:outerShdw blurRad="127000" dist="38100" dir="8100000" algn="bl" rotWithShape="0">
              <a:srgbClr val="000000">
                <a:alpha val="4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3" name="Shape 10"/>
          <p:cNvSpPr/>
          <p:nvPr/>
        </p:nvSpPr>
        <p:spPr>
          <a:xfrm>
            <a:off x="3145536" y="987552"/>
            <a:ext cx="2816352" cy="493776"/>
          </a:xfrm>
          <a:prstGeom prst="rect">
            <a:avLst/>
          </a:prstGeom>
          <a:solidFill>
            <a:srgbClr val="8B5E20"/>
          </a:solidFill>
          <a:ln w="12700">
            <a:solidFill>
              <a:srgbClr val="8B5E2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4" name="Text 11"/>
          <p:cNvSpPr/>
          <p:nvPr/>
        </p:nvSpPr>
        <p:spPr>
          <a:xfrm>
            <a:off x="3236976" y="1033272"/>
            <a:ext cx="438912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i="1" dirty="0">
                <a:solidFill>
                  <a:srgbClr val="E8C06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II</a:t>
            </a:r>
            <a:endParaRPr lang="en-US" sz="1500" dirty="0"/>
          </a:p>
        </p:txBody>
      </p:sp>
      <p:sp>
        <p:nvSpPr>
          <p:cNvPr id="15" name="Text 12"/>
          <p:cNvSpPr/>
          <p:nvPr/>
        </p:nvSpPr>
        <p:spPr>
          <a:xfrm>
            <a:off x="3675888" y="1033272"/>
            <a:ext cx="2176272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The Seal of Redemption</a:t>
            </a:r>
            <a:endParaRPr lang="en-US" sz="1300" dirty="0"/>
          </a:p>
        </p:txBody>
      </p:sp>
      <p:sp>
        <p:nvSpPr>
          <p:cNvPr id="16" name="Text 13"/>
          <p:cNvSpPr/>
          <p:nvPr/>
        </p:nvSpPr>
        <p:spPr>
          <a:xfrm>
            <a:off x="3273552" y="1572768"/>
            <a:ext cx="2560320" cy="1828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F5ECD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Upon belief, the believer is sealed with the Holy Spirit of promise -- a divine pledge toward the completed inheritance (Ephesians 1:13-14).</a:t>
            </a:r>
            <a:endParaRPr lang="en-US" sz="1150" dirty="0"/>
          </a:p>
        </p:txBody>
      </p:sp>
      <p:sp>
        <p:nvSpPr>
          <p:cNvPr id="17" name="Shape 14"/>
          <p:cNvSpPr/>
          <p:nvPr/>
        </p:nvSpPr>
        <p:spPr>
          <a:xfrm>
            <a:off x="6089904" y="987552"/>
            <a:ext cx="2816352" cy="3337560"/>
          </a:xfrm>
          <a:prstGeom prst="rect">
            <a:avLst/>
          </a:prstGeom>
          <a:solidFill>
            <a:srgbClr val="231C12"/>
          </a:solidFill>
          <a:ln w="12700">
            <a:solidFill>
              <a:srgbClr val="8B5E20"/>
            </a:solidFill>
            <a:prstDash val="solid"/>
          </a:ln>
          <a:effectLst>
            <a:outerShdw blurRad="127000" dist="38100" dir="8100000" algn="bl" rotWithShape="0">
              <a:srgbClr val="000000">
                <a:alpha val="4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8" name="Shape 15"/>
          <p:cNvSpPr/>
          <p:nvPr/>
        </p:nvSpPr>
        <p:spPr>
          <a:xfrm>
            <a:off x="6089904" y="987552"/>
            <a:ext cx="2816352" cy="493776"/>
          </a:xfrm>
          <a:prstGeom prst="rect">
            <a:avLst/>
          </a:prstGeom>
          <a:solidFill>
            <a:srgbClr val="8B5E20"/>
          </a:solidFill>
          <a:ln w="12700">
            <a:solidFill>
              <a:srgbClr val="8B5E2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9" name="Text 16"/>
          <p:cNvSpPr/>
          <p:nvPr/>
        </p:nvSpPr>
        <p:spPr>
          <a:xfrm>
            <a:off x="6181344" y="1033272"/>
            <a:ext cx="438912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i="1" dirty="0">
                <a:solidFill>
                  <a:srgbClr val="E8C06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III</a:t>
            </a:r>
            <a:endParaRPr lang="en-US" sz="1500" dirty="0"/>
          </a:p>
        </p:txBody>
      </p:sp>
      <p:sp>
        <p:nvSpPr>
          <p:cNvPr id="20" name="Text 17"/>
          <p:cNvSpPr/>
          <p:nvPr/>
        </p:nvSpPr>
        <p:spPr>
          <a:xfrm>
            <a:off x="6620256" y="1033272"/>
            <a:ext cx="2176272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A New Creation</a:t>
            </a:r>
            <a:endParaRPr lang="en-US" sz="1300" dirty="0"/>
          </a:p>
        </p:txBody>
      </p:sp>
      <p:sp>
        <p:nvSpPr>
          <p:cNvPr id="21" name="Text 18"/>
          <p:cNvSpPr/>
          <p:nvPr/>
        </p:nvSpPr>
        <p:spPr>
          <a:xfrm>
            <a:off x="6217920" y="1572768"/>
            <a:ext cx="2560320" cy="1828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F5ECD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Salvation is a spiritual rebirth -- a metamorphosis that makes us entirely new from the inside out (2 Corinthians 5:17).</a:t>
            </a:r>
            <a:endParaRPr lang="en-US" sz="1150" dirty="0"/>
          </a:p>
        </p:txBody>
      </p:sp>
      <p:sp>
        <p:nvSpPr>
          <p:cNvPr id="22" name="Shape 19"/>
          <p:cNvSpPr/>
          <p:nvPr/>
        </p:nvSpPr>
        <p:spPr>
          <a:xfrm>
            <a:off x="201168" y="4407408"/>
            <a:ext cx="8741664" cy="292608"/>
          </a:xfrm>
          <a:prstGeom prst="rect">
            <a:avLst/>
          </a:prstGeom>
          <a:solidFill>
            <a:srgbClr val="2A2018"/>
          </a:solidFill>
          <a:ln w="12700">
            <a:solidFill>
              <a:srgbClr val="C9953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3" name="Text 20"/>
          <p:cNvSpPr/>
          <p:nvPr/>
        </p:nvSpPr>
        <p:spPr>
          <a:xfrm>
            <a:off x="347472" y="4425696"/>
            <a:ext cx="84124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i="1" dirty="0">
                <a:solidFill>
                  <a:srgbClr val="E8C06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Key Verse: "In whom also after that ye believed, ye were sealed with that holy Spirit of promise." -- Ephesians 1:13</a:t>
            </a:r>
            <a:endParaRPr lang="en-US" sz="105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F050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914400"/>
          </a:xfrm>
          <a:prstGeom prst="rect">
            <a:avLst/>
          </a:prstGeom>
          <a:solidFill>
            <a:srgbClr val="8B0000"/>
          </a:solidFill>
          <a:ln w="12700">
            <a:solidFill>
              <a:srgbClr val="8B000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8321040" y="91440"/>
            <a:ext cx="713232" cy="713232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365760" y="64008"/>
            <a:ext cx="78638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kern="0" spc="500" dirty="0">
                <a:solidFill>
                  <a:srgbClr val="F5ECD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DOCTRINAL CLARITY</a:t>
            </a:r>
            <a:endParaRPr lang="en-US" sz="1200" dirty="0"/>
          </a:p>
        </p:txBody>
      </p:sp>
      <p:sp>
        <p:nvSpPr>
          <p:cNvPr id="5" name="Text 2"/>
          <p:cNvSpPr/>
          <p:nvPr/>
        </p:nvSpPr>
        <p:spPr>
          <a:xfrm>
            <a:off x="365760" y="384048"/>
            <a:ext cx="7863840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9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The "Once Saved, Always Saved" Teaching -- A Scriptural Response</a:t>
            </a:r>
            <a:endParaRPr lang="en-US" sz="1900" dirty="0"/>
          </a:p>
        </p:txBody>
      </p:sp>
      <p:sp>
        <p:nvSpPr>
          <p:cNvPr id="6" name="Shape 3"/>
          <p:cNvSpPr/>
          <p:nvPr/>
        </p:nvSpPr>
        <p:spPr>
          <a:xfrm>
            <a:off x="274320" y="1005840"/>
            <a:ext cx="3886200" cy="3520440"/>
          </a:xfrm>
          <a:prstGeom prst="rect">
            <a:avLst/>
          </a:prstGeom>
          <a:solidFill>
            <a:srgbClr val="200808"/>
          </a:solidFill>
          <a:ln w="25400">
            <a:solidFill>
              <a:srgbClr val="8B0000"/>
            </a:solidFill>
            <a:prstDash val="solid"/>
          </a:ln>
          <a:effectLst>
            <a:outerShdw blurRad="127000" dist="38100" dir="8100000" algn="bl" rotWithShape="0">
              <a:srgbClr val="000000">
                <a:alpha val="4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7" name="Shape 4"/>
          <p:cNvSpPr/>
          <p:nvPr/>
        </p:nvSpPr>
        <p:spPr>
          <a:xfrm>
            <a:off x="274320" y="1005840"/>
            <a:ext cx="3886200" cy="457200"/>
          </a:xfrm>
          <a:prstGeom prst="rect">
            <a:avLst/>
          </a:prstGeom>
          <a:solidFill>
            <a:srgbClr val="8B0000"/>
          </a:solidFill>
          <a:ln w="12700">
            <a:solidFill>
              <a:srgbClr val="8B000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" name="Text 5"/>
          <p:cNvSpPr/>
          <p:nvPr/>
        </p:nvSpPr>
        <p:spPr>
          <a:xfrm>
            <a:off x="384048" y="1060704"/>
            <a:ext cx="365760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The False Claim</a:t>
            </a:r>
            <a:endParaRPr lang="en-US" sz="1400" dirty="0"/>
          </a:p>
        </p:txBody>
      </p:sp>
      <p:sp>
        <p:nvSpPr>
          <p:cNvPr id="9" name="Shape 6"/>
          <p:cNvSpPr/>
          <p:nvPr/>
        </p:nvSpPr>
        <p:spPr>
          <a:xfrm>
            <a:off x="420624" y="1627632"/>
            <a:ext cx="164592" cy="164592"/>
          </a:xfrm>
          <a:prstGeom prst="ellipse">
            <a:avLst/>
          </a:prstGeom>
          <a:solidFill>
            <a:srgbClr val="CC2222"/>
          </a:solidFill>
          <a:ln w="12700">
            <a:solidFill>
              <a:srgbClr val="CC222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0" name="Text 7"/>
          <p:cNvSpPr/>
          <p:nvPr/>
        </p:nvSpPr>
        <p:spPr>
          <a:xfrm>
            <a:off x="658368" y="1572768"/>
            <a:ext cx="3364992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F5ECD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Once saved, a believer can never lose salvation -- regardless of how they live.</a:t>
            </a:r>
            <a:endParaRPr lang="en-US" sz="1100" dirty="0"/>
          </a:p>
        </p:txBody>
      </p:sp>
      <p:sp>
        <p:nvSpPr>
          <p:cNvPr id="11" name="Shape 8"/>
          <p:cNvSpPr/>
          <p:nvPr/>
        </p:nvSpPr>
        <p:spPr>
          <a:xfrm>
            <a:off x="420624" y="2450592"/>
            <a:ext cx="164592" cy="164592"/>
          </a:xfrm>
          <a:prstGeom prst="ellipse">
            <a:avLst/>
          </a:prstGeom>
          <a:solidFill>
            <a:srgbClr val="CC2222"/>
          </a:solidFill>
          <a:ln w="12700">
            <a:solidFill>
              <a:srgbClr val="CC222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2" name="Text 9"/>
          <p:cNvSpPr/>
          <p:nvPr/>
        </p:nvSpPr>
        <p:spPr>
          <a:xfrm>
            <a:off x="658368" y="2395728"/>
            <a:ext cx="3364992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F5ECD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believer may abandon the faith or deny Christ -- yet remain saved.</a:t>
            </a:r>
            <a:endParaRPr lang="en-US" sz="1100" dirty="0"/>
          </a:p>
        </p:txBody>
      </p:sp>
      <p:sp>
        <p:nvSpPr>
          <p:cNvPr id="13" name="Shape 10"/>
          <p:cNvSpPr/>
          <p:nvPr/>
        </p:nvSpPr>
        <p:spPr>
          <a:xfrm>
            <a:off x="420624" y="3273552"/>
            <a:ext cx="164592" cy="164592"/>
          </a:xfrm>
          <a:prstGeom prst="ellipse">
            <a:avLst/>
          </a:prstGeom>
          <a:solidFill>
            <a:srgbClr val="CC2222"/>
          </a:solidFill>
          <a:ln w="12700">
            <a:solidFill>
              <a:srgbClr val="CC222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4" name="Text 11"/>
          <p:cNvSpPr/>
          <p:nvPr/>
        </p:nvSpPr>
        <p:spPr>
          <a:xfrm>
            <a:off x="658368" y="3218688"/>
            <a:ext cx="3364992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F5ECD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Ephesians 1:13 is cited as proof of an unconditional, permanent seal.</a:t>
            </a:r>
            <a:endParaRPr lang="en-US" sz="1100" dirty="0"/>
          </a:p>
        </p:txBody>
      </p:sp>
      <p:sp>
        <p:nvSpPr>
          <p:cNvPr id="15" name="Shape 12"/>
          <p:cNvSpPr/>
          <p:nvPr/>
        </p:nvSpPr>
        <p:spPr>
          <a:xfrm>
            <a:off x="274320" y="4206240"/>
            <a:ext cx="3886200" cy="256032"/>
          </a:xfrm>
          <a:prstGeom prst="rect">
            <a:avLst/>
          </a:prstGeom>
          <a:solidFill>
            <a:srgbClr val="8B0000"/>
          </a:solidFill>
          <a:ln w="12700">
            <a:solidFill>
              <a:srgbClr val="8B000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6" name="Text 13"/>
          <p:cNvSpPr/>
          <p:nvPr/>
        </p:nvSpPr>
        <p:spPr>
          <a:xfrm>
            <a:off x="384048" y="4224528"/>
            <a:ext cx="36576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i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This doctrine produces spiritual complacency.</a:t>
            </a:r>
            <a:endParaRPr lang="en-US" sz="950" dirty="0"/>
          </a:p>
        </p:txBody>
      </p:sp>
      <p:sp>
        <p:nvSpPr>
          <p:cNvPr id="17" name="Shape 14"/>
          <p:cNvSpPr/>
          <p:nvPr/>
        </p:nvSpPr>
        <p:spPr>
          <a:xfrm>
            <a:off x="4983480" y="1005840"/>
            <a:ext cx="3886200" cy="3520440"/>
          </a:xfrm>
          <a:prstGeom prst="rect">
            <a:avLst/>
          </a:prstGeom>
          <a:solidFill>
            <a:srgbClr val="0A0D06"/>
          </a:solidFill>
          <a:ln w="25400">
            <a:solidFill>
              <a:srgbClr val="C9953C"/>
            </a:solidFill>
            <a:prstDash val="solid"/>
          </a:ln>
          <a:effectLst>
            <a:outerShdw blurRad="127000" dist="38100" dir="8100000" algn="bl" rotWithShape="0">
              <a:srgbClr val="000000">
                <a:alpha val="4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8" name="Shape 15"/>
          <p:cNvSpPr/>
          <p:nvPr/>
        </p:nvSpPr>
        <p:spPr>
          <a:xfrm>
            <a:off x="4983480" y="1005840"/>
            <a:ext cx="3886200" cy="457200"/>
          </a:xfrm>
          <a:prstGeom prst="rect">
            <a:avLst/>
          </a:prstGeom>
          <a:solidFill>
            <a:srgbClr val="8B5E20"/>
          </a:solidFill>
          <a:ln w="12700">
            <a:solidFill>
              <a:srgbClr val="8B5E2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9" name="Text 16"/>
          <p:cNvSpPr/>
          <p:nvPr/>
        </p:nvSpPr>
        <p:spPr>
          <a:xfrm>
            <a:off x="5093208" y="1060704"/>
            <a:ext cx="365760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What Scripture Teaches</a:t>
            </a:r>
            <a:endParaRPr lang="en-US" sz="1400" dirty="0"/>
          </a:p>
        </p:txBody>
      </p:sp>
      <p:sp>
        <p:nvSpPr>
          <p:cNvPr id="20" name="Shape 17"/>
          <p:cNvSpPr/>
          <p:nvPr/>
        </p:nvSpPr>
        <p:spPr>
          <a:xfrm>
            <a:off x="5093208" y="1600200"/>
            <a:ext cx="694944" cy="237744"/>
          </a:xfrm>
          <a:prstGeom prst="rect">
            <a:avLst/>
          </a:prstGeom>
          <a:solidFill>
            <a:srgbClr val="C9953C"/>
          </a:solidFill>
          <a:ln w="12700">
            <a:solidFill>
              <a:srgbClr val="C9953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1" name="Text 18"/>
          <p:cNvSpPr/>
          <p:nvPr/>
        </p:nvSpPr>
        <p:spPr>
          <a:xfrm>
            <a:off x="5093208" y="1600200"/>
            <a:ext cx="694944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b="1" dirty="0">
                <a:solidFill>
                  <a:srgbClr val="0D0A0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Eph 4:30</a:t>
            </a:r>
            <a:endParaRPr lang="en-US" sz="900" dirty="0"/>
          </a:p>
        </p:txBody>
      </p:sp>
      <p:sp>
        <p:nvSpPr>
          <p:cNvPr id="22" name="Text 19"/>
          <p:cNvSpPr/>
          <p:nvPr/>
        </p:nvSpPr>
        <p:spPr>
          <a:xfrm>
            <a:off x="5861304" y="1572768"/>
            <a:ext cx="2907792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F5ECD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We are commanded not to grieve the Holy Spirit -- implying our conduct matters.</a:t>
            </a:r>
            <a:endParaRPr lang="en-US" sz="1050" dirty="0"/>
          </a:p>
        </p:txBody>
      </p:sp>
      <p:sp>
        <p:nvSpPr>
          <p:cNvPr id="23" name="Shape 20"/>
          <p:cNvSpPr/>
          <p:nvPr/>
        </p:nvSpPr>
        <p:spPr>
          <a:xfrm>
            <a:off x="5093208" y="2258568"/>
            <a:ext cx="694944" cy="237744"/>
          </a:xfrm>
          <a:prstGeom prst="rect">
            <a:avLst/>
          </a:prstGeom>
          <a:solidFill>
            <a:srgbClr val="C9953C"/>
          </a:solidFill>
          <a:ln w="12700">
            <a:solidFill>
              <a:srgbClr val="C9953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4" name="Text 21"/>
          <p:cNvSpPr/>
          <p:nvPr/>
        </p:nvSpPr>
        <p:spPr>
          <a:xfrm>
            <a:off x="5093208" y="2258568"/>
            <a:ext cx="694944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b="1" dirty="0">
                <a:solidFill>
                  <a:srgbClr val="0D0A0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Eph 5:5-6</a:t>
            </a:r>
            <a:endParaRPr lang="en-US" sz="900" dirty="0"/>
          </a:p>
        </p:txBody>
      </p:sp>
      <p:sp>
        <p:nvSpPr>
          <p:cNvPr id="25" name="Text 22"/>
          <p:cNvSpPr/>
          <p:nvPr/>
        </p:nvSpPr>
        <p:spPr>
          <a:xfrm>
            <a:off x="5861304" y="2231136"/>
            <a:ext cx="2907792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F5ECD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Paul warns believers that sin has consequences for their inheritance.</a:t>
            </a:r>
            <a:endParaRPr lang="en-US" sz="1050" dirty="0"/>
          </a:p>
        </p:txBody>
      </p:sp>
      <p:sp>
        <p:nvSpPr>
          <p:cNvPr id="26" name="Shape 23"/>
          <p:cNvSpPr/>
          <p:nvPr/>
        </p:nvSpPr>
        <p:spPr>
          <a:xfrm>
            <a:off x="5093208" y="2916936"/>
            <a:ext cx="694944" cy="237744"/>
          </a:xfrm>
          <a:prstGeom prst="rect">
            <a:avLst/>
          </a:prstGeom>
          <a:solidFill>
            <a:srgbClr val="C9953C"/>
          </a:solidFill>
          <a:ln w="12700">
            <a:solidFill>
              <a:srgbClr val="C9953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7" name="Text 24"/>
          <p:cNvSpPr/>
          <p:nvPr/>
        </p:nvSpPr>
        <p:spPr>
          <a:xfrm>
            <a:off x="5093208" y="2916936"/>
            <a:ext cx="694944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b="1" dirty="0">
                <a:solidFill>
                  <a:srgbClr val="0D0A0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 Cor 13:5</a:t>
            </a:r>
            <a:endParaRPr lang="en-US" sz="900" dirty="0"/>
          </a:p>
        </p:txBody>
      </p:sp>
      <p:sp>
        <p:nvSpPr>
          <p:cNvPr id="28" name="Text 25"/>
          <p:cNvSpPr/>
          <p:nvPr/>
        </p:nvSpPr>
        <p:spPr>
          <a:xfrm>
            <a:off x="5861304" y="2889504"/>
            <a:ext cx="2907792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F5ECD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"Examine yourselves, whether ye be in the faith."</a:t>
            </a:r>
            <a:endParaRPr lang="en-US" sz="1050" dirty="0"/>
          </a:p>
        </p:txBody>
      </p:sp>
      <p:sp>
        <p:nvSpPr>
          <p:cNvPr id="29" name="Shape 26"/>
          <p:cNvSpPr/>
          <p:nvPr/>
        </p:nvSpPr>
        <p:spPr>
          <a:xfrm>
            <a:off x="5093208" y="3575304"/>
            <a:ext cx="694944" cy="237744"/>
          </a:xfrm>
          <a:prstGeom prst="rect">
            <a:avLst/>
          </a:prstGeom>
          <a:solidFill>
            <a:srgbClr val="C9953C"/>
          </a:solidFill>
          <a:ln w="12700">
            <a:solidFill>
              <a:srgbClr val="C9953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0" name="Text 27"/>
          <p:cNvSpPr/>
          <p:nvPr/>
        </p:nvSpPr>
        <p:spPr>
          <a:xfrm>
            <a:off x="5093208" y="3575304"/>
            <a:ext cx="694944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b="1" dirty="0">
                <a:solidFill>
                  <a:srgbClr val="0D0A0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Heb 6:4-6</a:t>
            </a:r>
            <a:endParaRPr lang="en-US" sz="900" dirty="0"/>
          </a:p>
        </p:txBody>
      </p:sp>
      <p:sp>
        <p:nvSpPr>
          <p:cNvPr id="31" name="Text 28"/>
          <p:cNvSpPr/>
          <p:nvPr/>
        </p:nvSpPr>
        <p:spPr>
          <a:xfrm>
            <a:off x="5861304" y="3547872"/>
            <a:ext cx="2907792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F5ECD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Even partakers of the Holy Ghost can fall away.</a:t>
            </a:r>
            <a:endParaRPr lang="en-US" sz="1050" dirty="0"/>
          </a:p>
        </p:txBody>
      </p:sp>
      <p:sp>
        <p:nvSpPr>
          <p:cNvPr id="32" name="Shape 29"/>
          <p:cNvSpPr/>
          <p:nvPr/>
        </p:nvSpPr>
        <p:spPr>
          <a:xfrm>
            <a:off x="4983480" y="4206240"/>
            <a:ext cx="3886200" cy="256032"/>
          </a:xfrm>
          <a:prstGeom prst="rect">
            <a:avLst/>
          </a:prstGeom>
          <a:solidFill>
            <a:srgbClr val="8B5E20"/>
          </a:solidFill>
          <a:ln w="12700">
            <a:solidFill>
              <a:srgbClr val="8B5E2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3" name="Text 30"/>
          <p:cNvSpPr/>
          <p:nvPr/>
        </p:nvSpPr>
        <p:spPr>
          <a:xfrm>
            <a:off x="5093208" y="4224528"/>
            <a:ext cx="36576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i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seal requires faithful stewardship, not passive presumption.</a:t>
            </a:r>
            <a:endParaRPr lang="en-US" sz="95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1C161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804672"/>
          </a:xfrm>
          <a:prstGeom prst="rect">
            <a:avLst/>
          </a:prstGeom>
          <a:solidFill>
            <a:srgbClr val="8B5E20"/>
          </a:solidFill>
          <a:ln w="12700">
            <a:solidFill>
              <a:srgbClr val="8B5E2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8321040" y="54864"/>
            <a:ext cx="694944" cy="694944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365760" y="201168"/>
            <a:ext cx="7863840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kern="0" spc="100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THE SEAL REEXAMINED  --  Key Scriptures for Session 1 Doctrinal Teaching</a:t>
            </a:r>
            <a:endParaRPr lang="en-US" sz="1500" dirty="0"/>
          </a:p>
        </p:txBody>
      </p:sp>
      <p:sp>
        <p:nvSpPr>
          <p:cNvPr id="5" name="Shape 2"/>
          <p:cNvSpPr/>
          <p:nvPr/>
        </p:nvSpPr>
        <p:spPr>
          <a:xfrm>
            <a:off x="228600" y="896112"/>
            <a:ext cx="4224528" cy="1261872"/>
          </a:xfrm>
          <a:prstGeom prst="rect">
            <a:avLst/>
          </a:prstGeom>
          <a:solidFill>
            <a:srgbClr val="0D0A06"/>
          </a:solidFill>
          <a:ln w="12700">
            <a:solidFill>
              <a:srgbClr val="8B5E20"/>
            </a:solidFill>
            <a:prstDash val="solid"/>
          </a:ln>
          <a:effectLst>
            <a:outerShdw blurRad="127000" dist="38100" dir="8100000" algn="bl" rotWithShape="0">
              <a:srgbClr val="000000">
                <a:alpha val="4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6" name="Shape 3"/>
          <p:cNvSpPr/>
          <p:nvPr/>
        </p:nvSpPr>
        <p:spPr>
          <a:xfrm>
            <a:off x="228600" y="896112"/>
            <a:ext cx="4224528" cy="329184"/>
          </a:xfrm>
          <a:prstGeom prst="rect">
            <a:avLst/>
          </a:prstGeom>
          <a:solidFill>
            <a:srgbClr val="2A2018"/>
          </a:solidFill>
          <a:ln w="12700">
            <a:solidFill>
              <a:srgbClr val="2A201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" name="Shape 4"/>
          <p:cNvSpPr/>
          <p:nvPr/>
        </p:nvSpPr>
        <p:spPr>
          <a:xfrm>
            <a:off x="228600" y="896112"/>
            <a:ext cx="91440" cy="1261872"/>
          </a:xfrm>
          <a:prstGeom prst="rect">
            <a:avLst/>
          </a:prstGeom>
          <a:solidFill>
            <a:srgbClr val="C9953C"/>
          </a:solidFill>
          <a:ln w="12700">
            <a:solidFill>
              <a:srgbClr val="C9953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" name="Text 5"/>
          <p:cNvSpPr/>
          <p:nvPr/>
        </p:nvSpPr>
        <p:spPr>
          <a:xfrm>
            <a:off x="411480" y="941832"/>
            <a:ext cx="393192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E8C06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Ephesians 1:13-14</a:t>
            </a:r>
            <a:endParaRPr lang="en-US" sz="1300" dirty="0"/>
          </a:p>
        </p:txBody>
      </p:sp>
      <p:sp>
        <p:nvSpPr>
          <p:cNvPr id="9" name="Text 6"/>
          <p:cNvSpPr/>
          <p:nvPr/>
        </p:nvSpPr>
        <p:spPr>
          <a:xfrm>
            <a:off x="411480" y="1280160"/>
            <a:ext cx="3931920" cy="49377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i="1" dirty="0">
                <a:solidFill>
                  <a:srgbClr val="F5ECD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"...sealed with that holy Spirit of promise, which is the earnest of our inheritance until the redemption of the purchased possession..."</a:t>
            </a:r>
            <a:endParaRPr lang="en-US" sz="950" dirty="0"/>
          </a:p>
        </p:txBody>
      </p:sp>
      <p:sp>
        <p:nvSpPr>
          <p:cNvPr id="10" name="Text 7"/>
          <p:cNvSpPr/>
          <p:nvPr/>
        </p:nvSpPr>
        <p:spPr>
          <a:xfrm>
            <a:off x="411480" y="1792224"/>
            <a:ext cx="393192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i="1" dirty="0">
                <a:solidFill>
                  <a:srgbClr val="C8B89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word 'earnest' means a down payment -- a pledge, not the final sum.</a:t>
            </a:r>
            <a:endParaRPr lang="en-US" sz="900" dirty="0"/>
          </a:p>
        </p:txBody>
      </p:sp>
      <p:sp>
        <p:nvSpPr>
          <p:cNvPr id="11" name="Shape 8"/>
          <p:cNvSpPr/>
          <p:nvPr/>
        </p:nvSpPr>
        <p:spPr>
          <a:xfrm>
            <a:off x="4690872" y="896112"/>
            <a:ext cx="4224528" cy="1261872"/>
          </a:xfrm>
          <a:prstGeom prst="rect">
            <a:avLst/>
          </a:prstGeom>
          <a:solidFill>
            <a:srgbClr val="0D0A06"/>
          </a:solidFill>
          <a:ln w="12700">
            <a:solidFill>
              <a:srgbClr val="8B5E20"/>
            </a:solidFill>
            <a:prstDash val="solid"/>
          </a:ln>
          <a:effectLst>
            <a:outerShdw blurRad="127000" dist="38100" dir="8100000" algn="bl" rotWithShape="0">
              <a:srgbClr val="000000">
                <a:alpha val="4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2" name="Shape 9"/>
          <p:cNvSpPr/>
          <p:nvPr/>
        </p:nvSpPr>
        <p:spPr>
          <a:xfrm>
            <a:off x="4690872" y="896112"/>
            <a:ext cx="4224528" cy="329184"/>
          </a:xfrm>
          <a:prstGeom prst="rect">
            <a:avLst/>
          </a:prstGeom>
          <a:solidFill>
            <a:srgbClr val="2A2018"/>
          </a:solidFill>
          <a:ln w="12700">
            <a:solidFill>
              <a:srgbClr val="2A201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3" name="Shape 10"/>
          <p:cNvSpPr/>
          <p:nvPr/>
        </p:nvSpPr>
        <p:spPr>
          <a:xfrm>
            <a:off x="4690872" y="896112"/>
            <a:ext cx="91440" cy="1261872"/>
          </a:xfrm>
          <a:prstGeom prst="rect">
            <a:avLst/>
          </a:prstGeom>
          <a:solidFill>
            <a:srgbClr val="C9953C"/>
          </a:solidFill>
          <a:ln w="12700">
            <a:solidFill>
              <a:srgbClr val="C9953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4" name="Text 11"/>
          <p:cNvSpPr/>
          <p:nvPr/>
        </p:nvSpPr>
        <p:spPr>
          <a:xfrm>
            <a:off x="4873752" y="941832"/>
            <a:ext cx="393192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E8C06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Ephesians 4:30</a:t>
            </a:r>
            <a:endParaRPr lang="en-US" sz="1300" dirty="0"/>
          </a:p>
        </p:txBody>
      </p:sp>
      <p:sp>
        <p:nvSpPr>
          <p:cNvPr id="15" name="Text 12"/>
          <p:cNvSpPr/>
          <p:nvPr/>
        </p:nvSpPr>
        <p:spPr>
          <a:xfrm>
            <a:off x="4873752" y="1280160"/>
            <a:ext cx="3931920" cy="49377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i="1" dirty="0">
                <a:solidFill>
                  <a:srgbClr val="F5ECD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"And grieve not the holy Spirit of God, whereby ye are sealed unto the day of redemption."</a:t>
            </a:r>
            <a:endParaRPr lang="en-US" sz="950" dirty="0"/>
          </a:p>
        </p:txBody>
      </p:sp>
      <p:sp>
        <p:nvSpPr>
          <p:cNvPr id="16" name="Text 13"/>
          <p:cNvSpPr/>
          <p:nvPr/>
        </p:nvSpPr>
        <p:spPr>
          <a:xfrm>
            <a:off x="4873752" y="1792224"/>
            <a:ext cx="393192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i="1" dirty="0">
                <a:solidFill>
                  <a:srgbClr val="C8B89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If salvation were unconditional regardless of conduct, this warning would be meaningless.</a:t>
            </a:r>
            <a:endParaRPr lang="en-US" sz="900" dirty="0"/>
          </a:p>
        </p:txBody>
      </p:sp>
      <p:sp>
        <p:nvSpPr>
          <p:cNvPr id="17" name="Shape 14"/>
          <p:cNvSpPr/>
          <p:nvPr/>
        </p:nvSpPr>
        <p:spPr>
          <a:xfrm>
            <a:off x="228600" y="2286000"/>
            <a:ext cx="4224528" cy="1261872"/>
          </a:xfrm>
          <a:prstGeom prst="rect">
            <a:avLst/>
          </a:prstGeom>
          <a:solidFill>
            <a:srgbClr val="0D0A06"/>
          </a:solidFill>
          <a:ln w="12700">
            <a:solidFill>
              <a:srgbClr val="8B5E20"/>
            </a:solidFill>
            <a:prstDash val="solid"/>
          </a:ln>
          <a:effectLst>
            <a:outerShdw blurRad="127000" dist="38100" dir="8100000" algn="bl" rotWithShape="0">
              <a:srgbClr val="000000">
                <a:alpha val="4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8" name="Shape 15"/>
          <p:cNvSpPr/>
          <p:nvPr/>
        </p:nvSpPr>
        <p:spPr>
          <a:xfrm>
            <a:off x="228600" y="2286000"/>
            <a:ext cx="4224528" cy="329184"/>
          </a:xfrm>
          <a:prstGeom prst="rect">
            <a:avLst/>
          </a:prstGeom>
          <a:solidFill>
            <a:srgbClr val="2A2018"/>
          </a:solidFill>
          <a:ln w="12700">
            <a:solidFill>
              <a:srgbClr val="2A201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9" name="Shape 16"/>
          <p:cNvSpPr/>
          <p:nvPr/>
        </p:nvSpPr>
        <p:spPr>
          <a:xfrm>
            <a:off x="228600" y="2286000"/>
            <a:ext cx="91440" cy="1261872"/>
          </a:xfrm>
          <a:prstGeom prst="rect">
            <a:avLst/>
          </a:prstGeom>
          <a:solidFill>
            <a:srgbClr val="C9953C"/>
          </a:solidFill>
          <a:ln w="12700">
            <a:solidFill>
              <a:srgbClr val="C9953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0" name="Text 17"/>
          <p:cNvSpPr/>
          <p:nvPr/>
        </p:nvSpPr>
        <p:spPr>
          <a:xfrm>
            <a:off x="411480" y="2331720"/>
            <a:ext cx="393192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E8C06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2 Corinthians 5:9-10</a:t>
            </a:r>
            <a:endParaRPr lang="en-US" sz="1300" dirty="0"/>
          </a:p>
        </p:txBody>
      </p:sp>
      <p:sp>
        <p:nvSpPr>
          <p:cNvPr id="21" name="Text 18"/>
          <p:cNvSpPr/>
          <p:nvPr/>
        </p:nvSpPr>
        <p:spPr>
          <a:xfrm>
            <a:off x="411480" y="2670048"/>
            <a:ext cx="3931920" cy="49377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i="1" dirty="0">
                <a:solidFill>
                  <a:srgbClr val="F5ECD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"Wherefore we labour, that...we may be accepted of him. For we must all appear before the judgment seat of Christ..."</a:t>
            </a:r>
            <a:endParaRPr lang="en-US" sz="950" dirty="0"/>
          </a:p>
        </p:txBody>
      </p:sp>
      <p:sp>
        <p:nvSpPr>
          <p:cNvPr id="22" name="Text 19"/>
          <p:cNvSpPr/>
          <p:nvPr/>
        </p:nvSpPr>
        <p:spPr>
          <a:xfrm>
            <a:off x="411480" y="3182112"/>
            <a:ext cx="393192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i="1" dirty="0">
                <a:solidFill>
                  <a:srgbClr val="C8B89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Paul himself labors to be accepted. This is faithful stewardship, not unconditional security.</a:t>
            </a:r>
            <a:endParaRPr lang="en-US" sz="900" dirty="0"/>
          </a:p>
        </p:txBody>
      </p:sp>
      <p:sp>
        <p:nvSpPr>
          <p:cNvPr id="23" name="Shape 20"/>
          <p:cNvSpPr/>
          <p:nvPr/>
        </p:nvSpPr>
        <p:spPr>
          <a:xfrm>
            <a:off x="4690872" y="2286000"/>
            <a:ext cx="4224528" cy="1261872"/>
          </a:xfrm>
          <a:prstGeom prst="rect">
            <a:avLst/>
          </a:prstGeom>
          <a:solidFill>
            <a:srgbClr val="0D0A06"/>
          </a:solidFill>
          <a:ln w="12700">
            <a:solidFill>
              <a:srgbClr val="8B5E20"/>
            </a:solidFill>
            <a:prstDash val="solid"/>
          </a:ln>
          <a:effectLst>
            <a:outerShdw blurRad="127000" dist="38100" dir="8100000" algn="bl" rotWithShape="0">
              <a:srgbClr val="000000">
                <a:alpha val="4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24" name="Shape 21"/>
          <p:cNvSpPr/>
          <p:nvPr/>
        </p:nvSpPr>
        <p:spPr>
          <a:xfrm>
            <a:off x="4690872" y="2286000"/>
            <a:ext cx="4224528" cy="329184"/>
          </a:xfrm>
          <a:prstGeom prst="rect">
            <a:avLst/>
          </a:prstGeom>
          <a:solidFill>
            <a:srgbClr val="2A2018"/>
          </a:solidFill>
          <a:ln w="12700">
            <a:solidFill>
              <a:srgbClr val="2A201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5" name="Shape 22"/>
          <p:cNvSpPr/>
          <p:nvPr/>
        </p:nvSpPr>
        <p:spPr>
          <a:xfrm>
            <a:off x="4690872" y="2286000"/>
            <a:ext cx="91440" cy="1261872"/>
          </a:xfrm>
          <a:prstGeom prst="rect">
            <a:avLst/>
          </a:prstGeom>
          <a:solidFill>
            <a:srgbClr val="C9953C"/>
          </a:solidFill>
          <a:ln w="12700">
            <a:solidFill>
              <a:srgbClr val="C9953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6" name="Text 23"/>
          <p:cNvSpPr/>
          <p:nvPr/>
        </p:nvSpPr>
        <p:spPr>
          <a:xfrm>
            <a:off x="4873752" y="2331720"/>
            <a:ext cx="393192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E8C06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Hebrews 6:4-6</a:t>
            </a:r>
            <a:endParaRPr lang="en-US" sz="1300" dirty="0"/>
          </a:p>
        </p:txBody>
      </p:sp>
      <p:sp>
        <p:nvSpPr>
          <p:cNvPr id="27" name="Text 24"/>
          <p:cNvSpPr/>
          <p:nvPr/>
        </p:nvSpPr>
        <p:spPr>
          <a:xfrm>
            <a:off x="4873752" y="2670048"/>
            <a:ext cx="3931920" cy="49377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i="1" dirty="0">
                <a:solidFill>
                  <a:srgbClr val="F5ECD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"For it is impossible for those who...were made partakers of the Holy Ghost...if they shall fall away, to renew them again unto repentance."</a:t>
            </a:r>
            <a:endParaRPr lang="en-US" sz="950" dirty="0"/>
          </a:p>
        </p:txBody>
      </p:sp>
      <p:sp>
        <p:nvSpPr>
          <p:cNvPr id="28" name="Text 25"/>
          <p:cNvSpPr/>
          <p:nvPr/>
        </p:nvSpPr>
        <p:spPr>
          <a:xfrm>
            <a:off x="4873752" y="3182112"/>
            <a:ext cx="393192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i="1" dirty="0">
                <a:solidFill>
                  <a:srgbClr val="C8B89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Those who fall away were genuine believers. The warning is sobering and real.</a:t>
            </a:r>
            <a:endParaRPr lang="en-US" sz="900" dirty="0"/>
          </a:p>
        </p:txBody>
      </p:sp>
      <p:sp>
        <p:nvSpPr>
          <p:cNvPr id="29" name="Shape 26"/>
          <p:cNvSpPr/>
          <p:nvPr/>
        </p:nvSpPr>
        <p:spPr>
          <a:xfrm>
            <a:off x="228600" y="3675888"/>
            <a:ext cx="4224528" cy="1261872"/>
          </a:xfrm>
          <a:prstGeom prst="rect">
            <a:avLst/>
          </a:prstGeom>
          <a:solidFill>
            <a:srgbClr val="0D0A06"/>
          </a:solidFill>
          <a:ln w="12700">
            <a:solidFill>
              <a:srgbClr val="8B5E20"/>
            </a:solidFill>
            <a:prstDash val="solid"/>
          </a:ln>
          <a:effectLst>
            <a:outerShdw blurRad="127000" dist="38100" dir="8100000" algn="bl" rotWithShape="0">
              <a:srgbClr val="000000">
                <a:alpha val="4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30" name="Shape 27"/>
          <p:cNvSpPr/>
          <p:nvPr/>
        </p:nvSpPr>
        <p:spPr>
          <a:xfrm>
            <a:off x="228600" y="3675888"/>
            <a:ext cx="4224528" cy="329184"/>
          </a:xfrm>
          <a:prstGeom prst="rect">
            <a:avLst/>
          </a:prstGeom>
          <a:solidFill>
            <a:srgbClr val="2A2018"/>
          </a:solidFill>
          <a:ln w="12700">
            <a:solidFill>
              <a:srgbClr val="2A201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1" name="Shape 28"/>
          <p:cNvSpPr/>
          <p:nvPr/>
        </p:nvSpPr>
        <p:spPr>
          <a:xfrm>
            <a:off x="228600" y="3675888"/>
            <a:ext cx="91440" cy="1261872"/>
          </a:xfrm>
          <a:prstGeom prst="rect">
            <a:avLst/>
          </a:prstGeom>
          <a:solidFill>
            <a:srgbClr val="C9953C"/>
          </a:solidFill>
          <a:ln w="12700">
            <a:solidFill>
              <a:srgbClr val="C9953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2" name="Text 29"/>
          <p:cNvSpPr/>
          <p:nvPr/>
        </p:nvSpPr>
        <p:spPr>
          <a:xfrm>
            <a:off x="411480" y="3721608"/>
            <a:ext cx="393192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E8C06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Matthew 10:22</a:t>
            </a:r>
            <a:endParaRPr lang="en-US" sz="1300" dirty="0"/>
          </a:p>
        </p:txBody>
      </p:sp>
      <p:sp>
        <p:nvSpPr>
          <p:cNvPr id="33" name="Text 30"/>
          <p:cNvSpPr/>
          <p:nvPr/>
        </p:nvSpPr>
        <p:spPr>
          <a:xfrm>
            <a:off x="411480" y="4059936"/>
            <a:ext cx="3931920" cy="49377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i="1" dirty="0">
                <a:solidFill>
                  <a:srgbClr val="F5ECD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"And ye shall be hated of all men for my name's sake: but he that endureth to the end shall be saved."</a:t>
            </a:r>
            <a:endParaRPr lang="en-US" sz="950" dirty="0"/>
          </a:p>
        </p:txBody>
      </p:sp>
      <p:sp>
        <p:nvSpPr>
          <p:cNvPr id="34" name="Text 31"/>
          <p:cNvSpPr/>
          <p:nvPr/>
        </p:nvSpPr>
        <p:spPr>
          <a:xfrm>
            <a:off x="411480" y="4572000"/>
            <a:ext cx="393192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i="1" dirty="0">
                <a:solidFill>
                  <a:srgbClr val="C8B89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Jesus requires endurance. Salvation is an ongoing, faithful walk -- not a single event.</a:t>
            </a:r>
            <a:endParaRPr lang="en-US" sz="900" dirty="0"/>
          </a:p>
        </p:txBody>
      </p:sp>
      <p:sp>
        <p:nvSpPr>
          <p:cNvPr id="35" name="Shape 32"/>
          <p:cNvSpPr/>
          <p:nvPr/>
        </p:nvSpPr>
        <p:spPr>
          <a:xfrm>
            <a:off x="4690872" y="3675888"/>
            <a:ext cx="4224528" cy="1261872"/>
          </a:xfrm>
          <a:prstGeom prst="rect">
            <a:avLst/>
          </a:prstGeom>
          <a:solidFill>
            <a:srgbClr val="0D0A06"/>
          </a:solidFill>
          <a:ln w="12700">
            <a:solidFill>
              <a:srgbClr val="8B5E20"/>
            </a:solidFill>
            <a:prstDash val="solid"/>
          </a:ln>
          <a:effectLst>
            <a:outerShdw blurRad="127000" dist="38100" dir="8100000" algn="bl" rotWithShape="0">
              <a:srgbClr val="000000">
                <a:alpha val="4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36" name="Shape 33"/>
          <p:cNvSpPr/>
          <p:nvPr/>
        </p:nvSpPr>
        <p:spPr>
          <a:xfrm>
            <a:off x="4690872" y="3675888"/>
            <a:ext cx="4224528" cy="329184"/>
          </a:xfrm>
          <a:prstGeom prst="rect">
            <a:avLst/>
          </a:prstGeom>
          <a:solidFill>
            <a:srgbClr val="2A2018"/>
          </a:solidFill>
          <a:ln w="12700">
            <a:solidFill>
              <a:srgbClr val="2A201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7" name="Shape 34"/>
          <p:cNvSpPr/>
          <p:nvPr/>
        </p:nvSpPr>
        <p:spPr>
          <a:xfrm>
            <a:off x="4690872" y="3675888"/>
            <a:ext cx="91440" cy="1261872"/>
          </a:xfrm>
          <a:prstGeom prst="rect">
            <a:avLst/>
          </a:prstGeom>
          <a:solidFill>
            <a:srgbClr val="C9953C"/>
          </a:solidFill>
          <a:ln w="12700">
            <a:solidFill>
              <a:srgbClr val="C9953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8" name="Text 35"/>
          <p:cNvSpPr/>
          <p:nvPr/>
        </p:nvSpPr>
        <p:spPr>
          <a:xfrm>
            <a:off x="4873752" y="3721608"/>
            <a:ext cx="393192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E8C06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Revelation 3:5</a:t>
            </a:r>
            <a:endParaRPr lang="en-US" sz="1300" dirty="0"/>
          </a:p>
        </p:txBody>
      </p:sp>
      <p:sp>
        <p:nvSpPr>
          <p:cNvPr id="39" name="Text 36"/>
          <p:cNvSpPr/>
          <p:nvPr/>
        </p:nvSpPr>
        <p:spPr>
          <a:xfrm>
            <a:off x="4873752" y="4059936"/>
            <a:ext cx="3931920" cy="49377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i="1" dirty="0">
                <a:solidFill>
                  <a:srgbClr val="F5ECD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"He that overcometh...I will not blot out his name out of the book of life."</a:t>
            </a:r>
            <a:endParaRPr lang="en-US" sz="950" dirty="0"/>
          </a:p>
        </p:txBody>
      </p:sp>
      <p:sp>
        <p:nvSpPr>
          <p:cNvPr id="40" name="Text 37"/>
          <p:cNvSpPr/>
          <p:nvPr/>
        </p:nvSpPr>
        <p:spPr>
          <a:xfrm>
            <a:off x="4873752" y="4572000"/>
            <a:ext cx="393192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i="1" dirty="0">
                <a:solidFill>
                  <a:srgbClr val="C8B89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conditional promise implies the possibility of removal. Overcoming is required.</a:t>
            </a:r>
            <a:endParaRPr lang="en-US" sz="9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D0A0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868680"/>
          </a:xfrm>
          <a:prstGeom prst="rect">
            <a:avLst/>
          </a:prstGeom>
          <a:solidFill>
            <a:srgbClr val="2A2018"/>
          </a:solidFill>
          <a:ln w="12700">
            <a:solidFill>
              <a:srgbClr val="2A201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>
            <a:off x="0" y="0"/>
            <a:ext cx="128016" cy="868680"/>
          </a:xfrm>
          <a:prstGeom prst="rect">
            <a:avLst/>
          </a:prstGeom>
          <a:solidFill>
            <a:srgbClr val="C9953C"/>
          </a:solidFill>
          <a:ln w="12700">
            <a:solidFill>
              <a:srgbClr val="C9953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8321040" y="91440"/>
            <a:ext cx="685800" cy="685800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256032" y="64008"/>
            <a:ext cx="3657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kern="0" spc="500" dirty="0">
                <a:solidFill>
                  <a:srgbClr val="C9953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SESSION 2</a:t>
            </a:r>
            <a:endParaRPr lang="en-US" sz="1100" dirty="0"/>
          </a:p>
        </p:txBody>
      </p:sp>
      <p:sp>
        <p:nvSpPr>
          <p:cNvPr id="6" name="Text 3"/>
          <p:cNvSpPr/>
          <p:nvPr/>
        </p:nvSpPr>
        <p:spPr>
          <a:xfrm>
            <a:off x="256032" y="347472"/>
            <a:ext cx="7973568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100" b="1" dirty="0">
                <a:solidFill>
                  <a:srgbClr val="F5ECD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Whose Voice Are You Listening To and Obeying?</a:t>
            </a:r>
            <a:endParaRPr lang="en-US" sz="2100" dirty="0"/>
          </a:p>
        </p:txBody>
      </p:sp>
      <p:sp>
        <p:nvSpPr>
          <p:cNvPr id="7" name="Shape 4"/>
          <p:cNvSpPr/>
          <p:nvPr/>
        </p:nvSpPr>
        <p:spPr>
          <a:xfrm>
            <a:off x="274320" y="987552"/>
            <a:ext cx="8595360" cy="1115568"/>
          </a:xfrm>
          <a:prstGeom prst="rect">
            <a:avLst/>
          </a:prstGeom>
          <a:solidFill>
            <a:srgbClr val="231C12"/>
          </a:solidFill>
          <a:ln w="25400">
            <a:solidFill>
              <a:srgbClr val="C9953C"/>
            </a:solidFill>
            <a:prstDash val="solid"/>
          </a:ln>
          <a:effectLst>
            <a:outerShdw blurRad="127000" dist="38100" dir="8100000" algn="bl" rotWithShape="0">
              <a:srgbClr val="000000">
                <a:alpha val="4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8" name="Shape 5"/>
          <p:cNvSpPr/>
          <p:nvPr/>
        </p:nvSpPr>
        <p:spPr>
          <a:xfrm>
            <a:off x="384048" y="1078992"/>
            <a:ext cx="914400" cy="914400"/>
          </a:xfrm>
          <a:prstGeom prst="ellipse">
            <a:avLst/>
          </a:prstGeom>
          <a:solidFill>
            <a:srgbClr val="8B5E20"/>
          </a:solidFill>
          <a:ln w="12700">
            <a:solidFill>
              <a:srgbClr val="C9953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9" name="Text 6"/>
          <p:cNvSpPr/>
          <p:nvPr/>
        </p:nvSpPr>
        <p:spPr>
          <a:xfrm>
            <a:off x="384048" y="1078992"/>
            <a:ext cx="9144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500" b="1" i="1" dirty="0">
                <a:solidFill>
                  <a:srgbClr val="0D0A0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skopeo</a:t>
            </a:r>
            <a:endParaRPr lang="en-US" sz="1500" dirty="0"/>
          </a:p>
        </p:txBody>
      </p:sp>
      <p:sp>
        <p:nvSpPr>
          <p:cNvPr id="10" name="Text 7"/>
          <p:cNvSpPr/>
          <p:nvPr/>
        </p:nvSpPr>
        <p:spPr>
          <a:xfrm>
            <a:off x="1426464" y="1060704"/>
            <a:ext cx="7315200" cy="9875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F5ECD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Greek word 'look' in 2 Corinthians 4:18 is skopeo -- to fix your gaze attentively, to aim like an archer. A deliberate, daily choice to focus on God's eternal promises rather than your immediate surroundings.</a:t>
            </a:r>
            <a:endParaRPr lang="en-US" sz="1200" dirty="0"/>
          </a:p>
        </p:txBody>
      </p:sp>
      <p:sp>
        <p:nvSpPr>
          <p:cNvPr id="11" name="Shape 8"/>
          <p:cNvSpPr/>
          <p:nvPr/>
        </p:nvSpPr>
        <p:spPr>
          <a:xfrm>
            <a:off x="274320" y="2286000"/>
            <a:ext cx="4160520" cy="2560320"/>
          </a:xfrm>
          <a:prstGeom prst="rect">
            <a:avLst/>
          </a:prstGeom>
          <a:solidFill>
            <a:srgbClr val="231C12"/>
          </a:solidFill>
          <a:ln w="12700">
            <a:solidFill>
              <a:srgbClr val="7A6A5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2" name="Shape 9"/>
          <p:cNvSpPr/>
          <p:nvPr/>
        </p:nvSpPr>
        <p:spPr>
          <a:xfrm>
            <a:off x="274320" y="2286000"/>
            <a:ext cx="4160520" cy="402336"/>
          </a:xfrm>
          <a:prstGeom prst="rect">
            <a:avLst/>
          </a:prstGeom>
          <a:solidFill>
            <a:srgbClr val="7A6A50"/>
          </a:solidFill>
          <a:ln w="12700">
            <a:solidFill>
              <a:srgbClr val="7A6A5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3" name="Text 10"/>
          <p:cNvSpPr/>
          <p:nvPr/>
        </p:nvSpPr>
        <p:spPr>
          <a:xfrm>
            <a:off x="384048" y="2340864"/>
            <a:ext cx="39319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kern="0" spc="200" dirty="0">
                <a:solidFill>
                  <a:srgbClr val="F5ECD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SOWING TO THE WORLD</a:t>
            </a:r>
            <a:endParaRPr lang="en-US" sz="1200" dirty="0"/>
          </a:p>
        </p:txBody>
      </p:sp>
      <p:sp>
        <p:nvSpPr>
          <p:cNvPr id="14" name="Shape 11"/>
          <p:cNvSpPr/>
          <p:nvPr/>
        </p:nvSpPr>
        <p:spPr>
          <a:xfrm>
            <a:off x="402336" y="2816352"/>
            <a:ext cx="146304" cy="146304"/>
          </a:xfrm>
          <a:prstGeom prst="ellipse">
            <a:avLst/>
          </a:prstGeom>
          <a:solidFill>
            <a:srgbClr val="7A6A50"/>
          </a:solidFill>
          <a:ln w="12700">
            <a:solidFill>
              <a:srgbClr val="7A6A5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5" name="Text 12"/>
          <p:cNvSpPr/>
          <p:nvPr/>
        </p:nvSpPr>
        <p:spPr>
          <a:xfrm>
            <a:off x="621792" y="2779776"/>
            <a:ext cx="36576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C8B89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Chasing recognition and status</a:t>
            </a:r>
            <a:endParaRPr lang="en-US" sz="1100" dirty="0"/>
          </a:p>
        </p:txBody>
      </p:sp>
      <p:sp>
        <p:nvSpPr>
          <p:cNvPr id="16" name="Shape 13"/>
          <p:cNvSpPr/>
          <p:nvPr/>
        </p:nvSpPr>
        <p:spPr>
          <a:xfrm>
            <a:off x="402336" y="3273552"/>
            <a:ext cx="146304" cy="146304"/>
          </a:xfrm>
          <a:prstGeom prst="ellipse">
            <a:avLst/>
          </a:prstGeom>
          <a:solidFill>
            <a:srgbClr val="7A6A50"/>
          </a:solidFill>
          <a:ln w="12700">
            <a:solidFill>
              <a:srgbClr val="7A6A5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7" name="Text 14"/>
          <p:cNvSpPr/>
          <p:nvPr/>
        </p:nvSpPr>
        <p:spPr>
          <a:xfrm>
            <a:off x="621792" y="3236976"/>
            <a:ext cx="36576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C8B89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Investing time in things seen</a:t>
            </a:r>
            <a:endParaRPr lang="en-US" sz="1100" dirty="0"/>
          </a:p>
        </p:txBody>
      </p:sp>
      <p:sp>
        <p:nvSpPr>
          <p:cNvPr id="18" name="Shape 15"/>
          <p:cNvSpPr/>
          <p:nvPr/>
        </p:nvSpPr>
        <p:spPr>
          <a:xfrm>
            <a:off x="402336" y="3730752"/>
            <a:ext cx="146304" cy="146304"/>
          </a:xfrm>
          <a:prstGeom prst="ellipse">
            <a:avLst/>
          </a:prstGeom>
          <a:solidFill>
            <a:srgbClr val="7A6A50"/>
          </a:solidFill>
          <a:ln w="12700">
            <a:solidFill>
              <a:srgbClr val="7A6A5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9" name="Text 16"/>
          <p:cNvSpPr/>
          <p:nvPr/>
        </p:nvSpPr>
        <p:spPr>
          <a:xfrm>
            <a:off x="621792" y="3694176"/>
            <a:ext cx="36576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C8B89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Temporary, perishable returns</a:t>
            </a:r>
            <a:endParaRPr lang="en-US" sz="1100" dirty="0"/>
          </a:p>
        </p:txBody>
      </p:sp>
      <p:sp>
        <p:nvSpPr>
          <p:cNvPr id="20" name="Shape 17"/>
          <p:cNvSpPr/>
          <p:nvPr/>
        </p:nvSpPr>
        <p:spPr>
          <a:xfrm>
            <a:off x="402336" y="4187952"/>
            <a:ext cx="146304" cy="146304"/>
          </a:xfrm>
          <a:prstGeom prst="ellipse">
            <a:avLst/>
          </a:prstGeom>
          <a:solidFill>
            <a:srgbClr val="7A6A50"/>
          </a:solidFill>
          <a:ln w="12700">
            <a:solidFill>
              <a:srgbClr val="7A6A5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1" name="Text 18"/>
          <p:cNvSpPr/>
          <p:nvPr/>
        </p:nvSpPr>
        <p:spPr>
          <a:xfrm>
            <a:off x="621792" y="4151376"/>
            <a:ext cx="36576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C8B89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Driven by immediate comfort</a:t>
            </a:r>
            <a:endParaRPr lang="en-US" sz="1100" dirty="0"/>
          </a:p>
        </p:txBody>
      </p:sp>
      <p:sp>
        <p:nvSpPr>
          <p:cNvPr id="22" name="Shape 19"/>
          <p:cNvSpPr/>
          <p:nvPr/>
        </p:nvSpPr>
        <p:spPr>
          <a:xfrm>
            <a:off x="4709160" y="2286000"/>
            <a:ext cx="4160520" cy="2560320"/>
          </a:xfrm>
          <a:prstGeom prst="rect">
            <a:avLst/>
          </a:prstGeom>
          <a:solidFill>
            <a:srgbClr val="231C12"/>
          </a:solidFill>
          <a:ln w="12700">
            <a:solidFill>
              <a:srgbClr val="C9953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3" name="Shape 20"/>
          <p:cNvSpPr/>
          <p:nvPr/>
        </p:nvSpPr>
        <p:spPr>
          <a:xfrm>
            <a:off x="4709160" y="2286000"/>
            <a:ext cx="4160520" cy="402336"/>
          </a:xfrm>
          <a:prstGeom prst="rect">
            <a:avLst/>
          </a:prstGeom>
          <a:solidFill>
            <a:srgbClr val="8B5E20"/>
          </a:solidFill>
          <a:ln w="12700">
            <a:solidFill>
              <a:srgbClr val="8B5E2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4" name="Text 21"/>
          <p:cNvSpPr/>
          <p:nvPr/>
        </p:nvSpPr>
        <p:spPr>
          <a:xfrm>
            <a:off x="4818888" y="2340864"/>
            <a:ext cx="39319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kern="0" spc="2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SOWING TO THE SPIRIT</a:t>
            </a:r>
            <a:endParaRPr lang="en-US" sz="1200" dirty="0"/>
          </a:p>
        </p:txBody>
      </p:sp>
      <p:sp>
        <p:nvSpPr>
          <p:cNvPr id="25" name="Shape 22"/>
          <p:cNvSpPr/>
          <p:nvPr/>
        </p:nvSpPr>
        <p:spPr>
          <a:xfrm>
            <a:off x="4818888" y="2816352"/>
            <a:ext cx="146304" cy="146304"/>
          </a:xfrm>
          <a:prstGeom prst="ellipse">
            <a:avLst/>
          </a:prstGeom>
          <a:solidFill>
            <a:srgbClr val="C9953C"/>
          </a:solidFill>
          <a:ln w="12700">
            <a:solidFill>
              <a:srgbClr val="C9953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6" name="Text 23"/>
          <p:cNvSpPr/>
          <p:nvPr/>
        </p:nvSpPr>
        <p:spPr>
          <a:xfrm>
            <a:off x="5038344" y="2779776"/>
            <a:ext cx="36576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F5ECD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Acts of service and discipleship</a:t>
            </a:r>
            <a:endParaRPr lang="en-US" sz="1100" dirty="0"/>
          </a:p>
        </p:txBody>
      </p:sp>
      <p:sp>
        <p:nvSpPr>
          <p:cNvPr id="27" name="Shape 24"/>
          <p:cNvSpPr/>
          <p:nvPr/>
        </p:nvSpPr>
        <p:spPr>
          <a:xfrm>
            <a:off x="4818888" y="3273552"/>
            <a:ext cx="146304" cy="146304"/>
          </a:xfrm>
          <a:prstGeom prst="ellipse">
            <a:avLst/>
          </a:prstGeom>
          <a:solidFill>
            <a:srgbClr val="C9953C"/>
          </a:solidFill>
          <a:ln w="12700">
            <a:solidFill>
              <a:srgbClr val="C9953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8" name="Text 25"/>
          <p:cNvSpPr/>
          <p:nvPr/>
        </p:nvSpPr>
        <p:spPr>
          <a:xfrm>
            <a:off x="5038344" y="3236976"/>
            <a:ext cx="36576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F5ECD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Investing in eternal character</a:t>
            </a:r>
            <a:endParaRPr lang="en-US" sz="1100" dirty="0"/>
          </a:p>
        </p:txBody>
      </p:sp>
      <p:sp>
        <p:nvSpPr>
          <p:cNvPr id="29" name="Shape 26"/>
          <p:cNvSpPr/>
          <p:nvPr/>
        </p:nvSpPr>
        <p:spPr>
          <a:xfrm>
            <a:off x="4818888" y="3730752"/>
            <a:ext cx="146304" cy="146304"/>
          </a:xfrm>
          <a:prstGeom prst="ellipse">
            <a:avLst/>
          </a:prstGeom>
          <a:solidFill>
            <a:srgbClr val="C9953C"/>
          </a:solidFill>
          <a:ln w="12700">
            <a:solidFill>
              <a:srgbClr val="C9953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0" name="Text 27"/>
          <p:cNvSpPr/>
          <p:nvPr/>
        </p:nvSpPr>
        <p:spPr>
          <a:xfrm>
            <a:off x="5038344" y="3694176"/>
            <a:ext cx="36576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F5ECD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 echo that outlasts this life</a:t>
            </a:r>
            <a:endParaRPr lang="en-US" sz="1100" dirty="0"/>
          </a:p>
        </p:txBody>
      </p:sp>
      <p:sp>
        <p:nvSpPr>
          <p:cNvPr id="31" name="Shape 28"/>
          <p:cNvSpPr/>
          <p:nvPr/>
        </p:nvSpPr>
        <p:spPr>
          <a:xfrm>
            <a:off x="4818888" y="4187952"/>
            <a:ext cx="146304" cy="146304"/>
          </a:xfrm>
          <a:prstGeom prst="ellipse">
            <a:avLst/>
          </a:prstGeom>
          <a:solidFill>
            <a:srgbClr val="C9953C"/>
          </a:solidFill>
          <a:ln w="12700">
            <a:solidFill>
              <a:srgbClr val="C9953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2" name="Text 29"/>
          <p:cNvSpPr/>
          <p:nvPr/>
        </p:nvSpPr>
        <p:spPr>
          <a:xfrm>
            <a:off x="5038344" y="4151376"/>
            <a:ext cx="36576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F5ECD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Driven by Kingdom purpose</a:t>
            </a:r>
            <a:endParaRPr lang="en-US" sz="11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1C161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868680"/>
          </a:xfrm>
          <a:prstGeom prst="rect">
            <a:avLst/>
          </a:prstGeom>
          <a:solidFill>
            <a:srgbClr val="2A2018"/>
          </a:solidFill>
          <a:ln w="12700">
            <a:solidFill>
              <a:srgbClr val="2A201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>
            <a:off x="0" y="0"/>
            <a:ext cx="128016" cy="868680"/>
          </a:xfrm>
          <a:prstGeom prst="rect">
            <a:avLst/>
          </a:prstGeom>
          <a:solidFill>
            <a:srgbClr val="C9953C"/>
          </a:solidFill>
          <a:ln w="12700">
            <a:solidFill>
              <a:srgbClr val="C9953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8321040" y="91440"/>
            <a:ext cx="685800" cy="685800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256032" y="256032"/>
            <a:ext cx="7955280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100" b="1" dirty="0">
                <a:solidFill>
                  <a:srgbClr val="F5ECD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SESSION 3  --  The Power to Change</a:t>
            </a:r>
            <a:endParaRPr lang="en-US" sz="2100" dirty="0"/>
          </a:p>
        </p:txBody>
      </p:sp>
      <p:sp>
        <p:nvSpPr>
          <p:cNvPr id="6" name="Shape 3"/>
          <p:cNvSpPr/>
          <p:nvPr/>
        </p:nvSpPr>
        <p:spPr>
          <a:xfrm>
            <a:off x="365760" y="1005840"/>
            <a:ext cx="2468880" cy="2468880"/>
          </a:xfrm>
          <a:prstGeom prst="ellipse">
            <a:avLst/>
          </a:prstGeom>
          <a:solidFill>
            <a:srgbClr val="231C12"/>
          </a:solidFill>
          <a:ln w="12700">
            <a:solidFill>
              <a:srgbClr val="8B5E20"/>
            </a:solidFill>
            <a:prstDash val="solid"/>
          </a:ln>
          <a:effectLst>
            <a:outerShdw blurRad="127000" dist="38100" dir="8100000" algn="bl" rotWithShape="0">
              <a:srgbClr val="000000">
                <a:alpha val="4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7" name="Text 4"/>
          <p:cNvSpPr/>
          <p:nvPr/>
        </p:nvSpPr>
        <p:spPr>
          <a:xfrm>
            <a:off x="365760" y="1143000"/>
            <a:ext cx="24688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E8C06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Old Nature</a:t>
            </a:r>
            <a:endParaRPr lang="en-US" sz="1200" dirty="0"/>
          </a:p>
        </p:txBody>
      </p:sp>
      <p:sp>
        <p:nvSpPr>
          <p:cNvPr id="8" name="Text 5"/>
          <p:cNvSpPr/>
          <p:nvPr/>
        </p:nvSpPr>
        <p:spPr>
          <a:xfrm>
            <a:off x="411480" y="1691640"/>
            <a:ext cx="237744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50" dirty="0">
                <a:solidFill>
                  <a:srgbClr val="F5ECD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Conformed to the world</a:t>
            </a:r>
            <a:endParaRPr lang="en-US" sz="1050" dirty="0"/>
          </a:p>
          <a:p>
            <a:pPr marL="0" indent="0" algn="ctr">
              <a:buNone/>
            </a:pPr>
            <a:r>
              <a:rPr lang="en-US" sz="1050" dirty="0">
                <a:solidFill>
                  <a:srgbClr val="F5ECD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Driven by the flesh</a:t>
            </a:r>
            <a:endParaRPr lang="en-US" sz="1050" dirty="0"/>
          </a:p>
          <a:p>
            <a:pPr marL="0" indent="0" algn="ctr">
              <a:buNone/>
            </a:pPr>
            <a:r>
              <a:rPr lang="en-US" sz="1050" dirty="0">
                <a:solidFill>
                  <a:srgbClr val="F5ECD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Powerless to change</a:t>
            </a:r>
            <a:endParaRPr lang="en-US" sz="1050" dirty="0"/>
          </a:p>
        </p:txBody>
      </p:sp>
      <p:sp>
        <p:nvSpPr>
          <p:cNvPr id="9" name="Shape 6"/>
          <p:cNvSpPr/>
          <p:nvPr/>
        </p:nvSpPr>
        <p:spPr>
          <a:xfrm>
            <a:off x="3218688" y="1005840"/>
            <a:ext cx="2468880" cy="2468880"/>
          </a:xfrm>
          <a:prstGeom prst="ellipse">
            <a:avLst/>
          </a:prstGeom>
          <a:solidFill>
            <a:srgbClr val="8B5E20"/>
          </a:solidFill>
          <a:ln w="38100">
            <a:solidFill>
              <a:srgbClr val="C9953C"/>
            </a:solidFill>
            <a:prstDash val="solid"/>
          </a:ln>
          <a:effectLst>
            <a:outerShdw blurRad="127000" dist="38100" dir="8100000" algn="bl" rotWithShape="0">
              <a:srgbClr val="000000">
                <a:alpha val="4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0" name="Text 7"/>
          <p:cNvSpPr/>
          <p:nvPr/>
        </p:nvSpPr>
        <p:spPr>
          <a:xfrm>
            <a:off x="3218688" y="1143000"/>
            <a:ext cx="24688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0D0A0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Metamorphosis</a:t>
            </a:r>
            <a:endParaRPr lang="en-US" sz="1400" dirty="0"/>
          </a:p>
        </p:txBody>
      </p:sp>
      <p:sp>
        <p:nvSpPr>
          <p:cNvPr id="11" name="Text 8"/>
          <p:cNvSpPr/>
          <p:nvPr/>
        </p:nvSpPr>
        <p:spPr>
          <a:xfrm>
            <a:off x="3264408" y="1691640"/>
            <a:ext cx="237744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50" dirty="0">
                <a:solidFill>
                  <a:srgbClr val="0D0A0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Yielding to the Spirit</a:t>
            </a:r>
            <a:endParaRPr lang="en-US" sz="1050" dirty="0"/>
          </a:p>
          <a:p>
            <a:pPr marL="0" indent="0" algn="ctr">
              <a:buNone/>
            </a:pPr>
            <a:r>
              <a:rPr lang="en-US" sz="1050" dirty="0">
                <a:solidFill>
                  <a:srgbClr val="0D0A0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Mind being renewed</a:t>
            </a:r>
            <a:endParaRPr lang="en-US" sz="1050" dirty="0"/>
          </a:p>
          <a:p>
            <a:pPr marL="0" indent="0" algn="ctr">
              <a:buNone/>
            </a:pPr>
            <a:r>
              <a:rPr lang="en-US" sz="1050" dirty="0">
                <a:solidFill>
                  <a:srgbClr val="0D0A0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Holy Spirit as Admin</a:t>
            </a:r>
            <a:endParaRPr lang="en-US" sz="1050" dirty="0"/>
          </a:p>
        </p:txBody>
      </p:sp>
      <p:sp>
        <p:nvSpPr>
          <p:cNvPr id="12" name="Shape 9"/>
          <p:cNvSpPr/>
          <p:nvPr/>
        </p:nvSpPr>
        <p:spPr>
          <a:xfrm>
            <a:off x="6071616" y="1005840"/>
            <a:ext cx="2468880" cy="2468880"/>
          </a:xfrm>
          <a:prstGeom prst="ellipse">
            <a:avLst/>
          </a:prstGeom>
          <a:solidFill>
            <a:srgbClr val="231C12"/>
          </a:solidFill>
          <a:ln w="12700">
            <a:solidFill>
              <a:srgbClr val="8B5E20"/>
            </a:solidFill>
            <a:prstDash val="solid"/>
          </a:ln>
          <a:effectLst>
            <a:outerShdw blurRad="127000" dist="38100" dir="8100000" algn="bl" rotWithShape="0">
              <a:srgbClr val="000000">
                <a:alpha val="4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3" name="Text 10"/>
          <p:cNvSpPr/>
          <p:nvPr/>
        </p:nvSpPr>
        <p:spPr>
          <a:xfrm>
            <a:off x="6071616" y="1143000"/>
            <a:ext cx="24688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E8C06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New Walk</a:t>
            </a:r>
            <a:endParaRPr lang="en-US" sz="1200" dirty="0"/>
          </a:p>
        </p:txBody>
      </p:sp>
      <p:sp>
        <p:nvSpPr>
          <p:cNvPr id="14" name="Text 11"/>
          <p:cNvSpPr/>
          <p:nvPr/>
        </p:nvSpPr>
        <p:spPr>
          <a:xfrm>
            <a:off x="6117336" y="1691640"/>
            <a:ext cx="237744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50" dirty="0">
                <a:solidFill>
                  <a:srgbClr val="F5ECD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Transformed from within</a:t>
            </a:r>
            <a:endParaRPr lang="en-US" sz="1050" dirty="0"/>
          </a:p>
          <a:p>
            <a:pPr marL="0" indent="0" algn="ctr">
              <a:buNone/>
            </a:pPr>
            <a:r>
              <a:rPr lang="en-US" sz="1050" dirty="0">
                <a:solidFill>
                  <a:srgbClr val="F5ECD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Fruit of Spirit evident</a:t>
            </a:r>
            <a:endParaRPr lang="en-US" sz="1050" dirty="0"/>
          </a:p>
          <a:p>
            <a:pPr marL="0" indent="0" algn="ctr">
              <a:buNone/>
            </a:pPr>
            <a:r>
              <a:rPr lang="en-US" sz="1050" dirty="0">
                <a:solidFill>
                  <a:srgbClr val="F5ECD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Victory in daily life</a:t>
            </a:r>
            <a:endParaRPr lang="en-US" sz="1050" dirty="0"/>
          </a:p>
        </p:txBody>
      </p:sp>
      <p:sp>
        <p:nvSpPr>
          <p:cNvPr id="15" name="Shape 12"/>
          <p:cNvSpPr/>
          <p:nvPr/>
        </p:nvSpPr>
        <p:spPr>
          <a:xfrm>
            <a:off x="2926080" y="2231136"/>
            <a:ext cx="384048" cy="0"/>
          </a:xfrm>
          <a:prstGeom prst="line">
            <a:avLst/>
          </a:prstGeom>
          <a:noFill/>
          <a:ln w="38100">
            <a:solidFill>
              <a:srgbClr val="C9953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6" name="Shape 13"/>
          <p:cNvSpPr/>
          <p:nvPr/>
        </p:nvSpPr>
        <p:spPr>
          <a:xfrm>
            <a:off x="5779008" y="2231136"/>
            <a:ext cx="384048" cy="0"/>
          </a:xfrm>
          <a:prstGeom prst="line">
            <a:avLst/>
          </a:prstGeom>
          <a:noFill/>
          <a:ln w="38100">
            <a:solidFill>
              <a:srgbClr val="C9953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7" name="Shape 14"/>
          <p:cNvSpPr/>
          <p:nvPr/>
        </p:nvSpPr>
        <p:spPr>
          <a:xfrm>
            <a:off x="274320" y="3611880"/>
            <a:ext cx="8595360" cy="1261872"/>
          </a:xfrm>
          <a:prstGeom prst="rect">
            <a:avLst/>
          </a:prstGeom>
          <a:solidFill>
            <a:srgbClr val="231C12"/>
          </a:solidFill>
          <a:ln w="12700">
            <a:solidFill>
              <a:srgbClr val="8B5E2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8" name="Text 15"/>
          <p:cNvSpPr/>
          <p:nvPr/>
        </p:nvSpPr>
        <p:spPr>
          <a:xfrm>
            <a:off x="457200" y="3657600"/>
            <a:ext cx="822960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E8C06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The Fruit of the Spirit  --  Galatians 5:22-23</a:t>
            </a:r>
            <a:endParaRPr lang="en-US" sz="1300" dirty="0"/>
          </a:p>
        </p:txBody>
      </p:sp>
      <p:sp>
        <p:nvSpPr>
          <p:cNvPr id="19" name="Shape 16"/>
          <p:cNvSpPr/>
          <p:nvPr/>
        </p:nvSpPr>
        <p:spPr>
          <a:xfrm>
            <a:off x="420624" y="4059936"/>
            <a:ext cx="822960" cy="621792"/>
          </a:xfrm>
          <a:prstGeom prst="ellipse">
            <a:avLst/>
          </a:prstGeom>
          <a:solidFill>
            <a:srgbClr val="8B5E20"/>
          </a:solidFill>
          <a:ln w="12700">
            <a:solidFill>
              <a:srgbClr val="C9953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0" name="Text 17"/>
          <p:cNvSpPr/>
          <p:nvPr/>
        </p:nvSpPr>
        <p:spPr>
          <a:xfrm>
            <a:off x="420624" y="4059936"/>
            <a:ext cx="822960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b="1" dirty="0">
                <a:solidFill>
                  <a:srgbClr val="0D0A0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Love</a:t>
            </a:r>
            <a:endParaRPr lang="en-US" sz="900" dirty="0"/>
          </a:p>
        </p:txBody>
      </p:sp>
      <p:sp>
        <p:nvSpPr>
          <p:cNvPr id="21" name="Shape 18"/>
          <p:cNvSpPr/>
          <p:nvPr/>
        </p:nvSpPr>
        <p:spPr>
          <a:xfrm>
            <a:off x="1353312" y="4059936"/>
            <a:ext cx="822960" cy="621792"/>
          </a:xfrm>
          <a:prstGeom prst="ellipse">
            <a:avLst/>
          </a:prstGeom>
          <a:solidFill>
            <a:srgbClr val="8B5E20"/>
          </a:solidFill>
          <a:ln w="12700">
            <a:solidFill>
              <a:srgbClr val="C9953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2" name="Text 19"/>
          <p:cNvSpPr/>
          <p:nvPr/>
        </p:nvSpPr>
        <p:spPr>
          <a:xfrm>
            <a:off x="1353312" y="4059936"/>
            <a:ext cx="822960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b="1" dirty="0">
                <a:solidFill>
                  <a:srgbClr val="0D0A0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Joy</a:t>
            </a:r>
            <a:endParaRPr lang="en-US" sz="900" dirty="0"/>
          </a:p>
        </p:txBody>
      </p:sp>
      <p:sp>
        <p:nvSpPr>
          <p:cNvPr id="23" name="Shape 20"/>
          <p:cNvSpPr/>
          <p:nvPr/>
        </p:nvSpPr>
        <p:spPr>
          <a:xfrm>
            <a:off x="2286000" y="4059936"/>
            <a:ext cx="822960" cy="621792"/>
          </a:xfrm>
          <a:prstGeom prst="ellipse">
            <a:avLst/>
          </a:prstGeom>
          <a:solidFill>
            <a:srgbClr val="8B5E20"/>
          </a:solidFill>
          <a:ln w="12700">
            <a:solidFill>
              <a:srgbClr val="C9953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4" name="Text 21"/>
          <p:cNvSpPr/>
          <p:nvPr/>
        </p:nvSpPr>
        <p:spPr>
          <a:xfrm>
            <a:off x="2286000" y="4059936"/>
            <a:ext cx="822960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b="1" dirty="0">
                <a:solidFill>
                  <a:srgbClr val="0D0A0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Peace</a:t>
            </a:r>
            <a:endParaRPr lang="en-US" sz="900" dirty="0"/>
          </a:p>
        </p:txBody>
      </p:sp>
      <p:sp>
        <p:nvSpPr>
          <p:cNvPr id="25" name="Shape 22"/>
          <p:cNvSpPr/>
          <p:nvPr/>
        </p:nvSpPr>
        <p:spPr>
          <a:xfrm>
            <a:off x="3218688" y="4059936"/>
            <a:ext cx="822960" cy="621792"/>
          </a:xfrm>
          <a:prstGeom prst="ellipse">
            <a:avLst/>
          </a:prstGeom>
          <a:solidFill>
            <a:srgbClr val="8B5E20"/>
          </a:solidFill>
          <a:ln w="12700">
            <a:solidFill>
              <a:srgbClr val="C9953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6" name="Text 23"/>
          <p:cNvSpPr/>
          <p:nvPr/>
        </p:nvSpPr>
        <p:spPr>
          <a:xfrm>
            <a:off x="3218688" y="4059936"/>
            <a:ext cx="822960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b="1" dirty="0">
                <a:solidFill>
                  <a:srgbClr val="0D0A0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Longsuffering</a:t>
            </a:r>
            <a:endParaRPr lang="en-US" sz="900" dirty="0"/>
          </a:p>
        </p:txBody>
      </p:sp>
      <p:sp>
        <p:nvSpPr>
          <p:cNvPr id="27" name="Shape 24"/>
          <p:cNvSpPr/>
          <p:nvPr/>
        </p:nvSpPr>
        <p:spPr>
          <a:xfrm>
            <a:off x="4151376" y="4059936"/>
            <a:ext cx="822960" cy="621792"/>
          </a:xfrm>
          <a:prstGeom prst="ellipse">
            <a:avLst/>
          </a:prstGeom>
          <a:solidFill>
            <a:srgbClr val="8B5E20"/>
          </a:solidFill>
          <a:ln w="12700">
            <a:solidFill>
              <a:srgbClr val="C9953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8" name="Text 25"/>
          <p:cNvSpPr/>
          <p:nvPr/>
        </p:nvSpPr>
        <p:spPr>
          <a:xfrm>
            <a:off x="4151376" y="4059936"/>
            <a:ext cx="822960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b="1" dirty="0">
                <a:solidFill>
                  <a:srgbClr val="0D0A0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Gentleness</a:t>
            </a:r>
            <a:endParaRPr lang="en-US" sz="900" dirty="0"/>
          </a:p>
        </p:txBody>
      </p:sp>
      <p:sp>
        <p:nvSpPr>
          <p:cNvPr id="29" name="Shape 26"/>
          <p:cNvSpPr/>
          <p:nvPr/>
        </p:nvSpPr>
        <p:spPr>
          <a:xfrm>
            <a:off x="5084064" y="4059936"/>
            <a:ext cx="822960" cy="621792"/>
          </a:xfrm>
          <a:prstGeom prst="ellipse">
            <a:avLst/>
          </a:prstGeom>
          <a:solidFill>
            <a:srgbClr val="8B5E20"/>
          </a:solidFill>
          <a:ln w="12700">
            <a:solidFill>
              <a:srgbClr val="C9953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0" name="Text 27"/>
          <p:cNvSpPr/>
          <p:nvPr/>
        </p:nvSpPr>
        <p:spPr>
          <a:xfrm>
            <a:off x="5084064" y="4059936"/>
            <a:ext cx="822960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b="1" dirty="0">
                <a:solidFill>
                  <a:srgbClr val="0D0A0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Goodness</a:t>
            </a:r>
            <a:endParaRPr lang="en-US" sz="900" dirty="0"/>
          </a:p>
        </p:txBody>
      </p:sp>
      <p:sp>
        <p:nvSpPr>
          <p:cNvPr id="31" name="Shape 28"/>
          <p:cNvSpPr/>
          <p:nvPr/>
        </p:nvSpPr>
        <p:spPr>
          <a:xfrm>
            <a:off x="6016752" y="4059936"/>
            <a:ext cx="822960" cy="621792"/>
          </a:xfrm>
          <a:prstGeom prst="ellipse">
            <a:avLst/>
          </a:prstGeom>
          <a:solidFill>
            <a:srgbClr val="8B5E20"/>
          </a:solidFill>
          <a:ln w="12700">
            <a:solidFill>
              <a:srgbClr val="C9953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2" name="Text 29"/>
          <p:cNvSpPr/>
          <p:nvPr/>
        </p:nvSpPr>
        <p:spPr>
          <a:xfrm>
            <a:off x="6016752" y="4059936"/>
            <a:ext cx="822960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b="1" dirty="0">
                <a:solidFill>
                  <a:srgbClr val="0D0A0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Faith</a:t>
            </a:r>
            <a:endParaRPr lang="en-US" sz="900" dirty="0"/>
          </a:p>
        </p:txBody>
      </p:sp>
      <p:sp>
        <p:nvSpPr>
          <p:cNvPr id="33" name="Shape 30"/>
          <p:cNvSpPr/>
          <p:nvPr/>
        </p:nvSpPr>
        <p:spPr>
          <a:xfrm>
            <a:off x="6949440" y="4059936"/>
            <a:ext cx="822960" cy="621792"/>
          </a:xfrm>
          <a:prstGeom prst="ellipse">
            <a:avLst/>
          </a:prstGeom>
          <a:solidFill>
            <a:srgbClr val="8B5E20"/>
          </a:solidFill>
          <a:ln w="12700">
            <a:solidFill>
              <a:srgbClr val="C9953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4" name="Text 31"/>
          <p:cNvSpPr/>
          <p:nvPr/>
        </p:nvSpPr>
        <p:spPr>
          <a:xfrm>
            <a:off x="6949440" y="4059936"/>
            <a:ext cx="822960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b="1" dirty="0">
                <a:solidFill>
                  <a:srgbClr val="0D0A0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Meekness</a:t>
            </a:r>
            <a:endParaRPr lang="en-US" sz="900" dirty="0"/>
          </a:p>
        </p:txBody>
      </p:sp>
      <p:sp>
        <p:nvSpPr>
          <p:cNvPr id="35" name="Shape 32"/>
          <p:cNvSpPr/>
          <p:nvPr/>
        </p:nvSpPr>
        <p:spPr>
          <a:xfrm>
            <a:off x="7882128" y="4059936"/>
            <a:ext cx="822960" cy="621792"/>
          </a:xfrm>
          <a:prstGeom prst="ellipse">
            <a:avLst/>
          </a:prstGeom>
          <a:solidFill>
            <a:srgbClr val="8B5E20"/>
          </a:solidFill>
          <a:ln w="12700">
            <a:solidFill>
              <a:srgbClr val="C9953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6" name="Text 33"/>
          <p:cNvSpPr/>
          <p:nvPr/>
        </p:nvSpPr>
        <p:spPr>
          <a:xfrm>
            <a:off x="7882128" y="4059936"/>
            <a:ext cx="822960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b="1" dirty="0">
                <a:solidFill>
                  <a:srgbClr val="0D0A0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Temperance</a:t>
            </a:r>
            <a:endParaRPr lang="en-US" sz="9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D0A0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48640"/>
          </a:xfrm>
          <a:prstGeom prst="rect">
            <a:avLst/>
          </a:prstGeom>
          <a:solidFill>
            <a:srgbClr val="2A2018"/>
          </a:solidFill>
          <a:ln w="12700">
            <a:solidFill>
              <a:srgbClr val="2A201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8321040" y="36576"/>
            <a:ext cx="493776" cy="493776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274320" y="91440"/>
            <a:ext cx="79552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E8C06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SESSION 4: A Complete Life of Victory  --  SESSION 5: Who's Living In Your Body?</a:t>
            </a:r>
            <a:endParaRPr lang="en-US" sz="1500" dirty="0"/>
          </a:p>
        </p:txBody>
      </p:sp>
      <p:sp>
        <p:nvSpPr>
          <p:cNvPr id="5" name="Shape 2"/>
          <p:cNvSpPr/>
          <p:nvPr/>
        </p:nvSpPr>
        <p:spPr>
          <a:xfrm>
            <a:off x="182880" y="658368"/>
            <a:ext cx="4297680" cy="4297680"/>
          </a:xfrm>
          <a:prstGeom prst="rect">
            <a:avLst/>
          </a:prstGeom>
          <a:solidFill>
            <a:srgbClr val="231C12"/>
          </a:solidFill>
          <a:ln w="12700">
            <a:solidFill>
              <a:srgbClr val="8B5E20"/>
            </a:solidFill>
            <a:prstDash val="solid"/>
          </a:ln>
          <a:effectLst>
            <a:outerShdw blurRad="127000" dist="38100" dir="8100000" algn="bl" rotWithShape="0">
              <a:srgbClr val="000000">
                <a:alpha val="4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6" name="Shape 3"/>
          <p:cNvSpPr/>
          <p:nvPr/>
        </p:nvSpPr>
        <p:spPr>
          <a:xfrm>
            <a:off x="182880" y="658368"/>
            <a:ext cx="4297680" cy="475488"/>
          </a:xfrm>
          <a:prstGeom prst="rect">
            <a:avLst/>
          </a:prstGeom>
          <a:solidFill>
            <a:srgbClr val="8B5E20"/>
          </a:solidFill>
          <a:ln w="12700">
            <a:solidFill>
              <a:srgbClr val="8B5E2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" name="Text 4"/>
          <p:cNvSpPr/>
          <p:nvPr/>
        </p:nvSpPr>
        <p:spPr>
          <a:xfrm>
            <a:off x="292608" y="704088"/>
            <a:ext cx="406908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0D0A0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SESSION 4  --  Victory</a:t>
            </a:r>
            <a:endParaRPr lang="en-US" sz="1400" dirty="0"/>
          </a:p>
        </p:txBody>
      </p:sp>
      <p:sp>
        <p:nvSpPr>
          <p:cNvPr id="8" name="Shape 5"/>
          <p:cNvSpPr/>
          <p:nvPr/>
        </p:nvSpPr>
        <p:spPr>
          <a:xfrm>
            <a:off x="292608" y="1252728"/>
            <a:ext cx="329184" cy="329184"/>
          </a:xfrm>
          <a:prstGeom prst="rect">
            <a:avLst/>
          </a:prstGeom>
          <a:solidFill>
            <a:srgbClr val="C9953C"/>
          </a:solidFill>
          <a:ln w="12700">
            <a:solidFill>
              <a:srgbClr val="C9953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9" name="Text 6"/>
          <p:cNvSpPr/>
          <p:nvPr/>
        </p:nvSpPr>
        <p:spPr>
          <a:xfrm>
            <a:off x="292608" y="1252728"/>
            <a:ext cx="329184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0D0A0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1</a:t>
            </a:r>
            <a:endParaRPr lang="en-US" sz="1400" dirty="0"/>
          </a:p>
        </p:txBody>
      </p:sp>
      <p:sp>
        <p:nvSpPr>
          <p:cNvPr id="10" name="Text 7"/>
          <p:cNvSpPr/>
          <p:nvPr/>
        </p:nvSpPr>
        <p:spPr>
          <a:xfrm>
            <a:off x="694944" y="1252728"/>
            <a:ext cx="3657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E8C06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POSITION</a:t>
            </a:r>
            <a:endParaRPr lang="en-US" sz="1200" dirty="0"/>
          </a:p>
        </p:txBody>
      </p:sp>
      <p:sp>
        <p:nvSpPr>
          <p:cNvPr id="11" name="Text 8"/>
          <p:cNvSpPr/>
          <p:nvPr/>
        </p:nvSpPr>
        <p:spPr>
          <a:xfrm>
            <a:off x="694944" y="1527048"/>
            <a:ext cx="3657600" cy="6949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F5ECD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Victory is not a destination we strive toward -- it is a position we already hold in Christ.</a:t>
            </a:r>
            <a:endParaRPr lang="en-US" sz="1050" dirty="0"/>
          </a:p>
        </p:txBody>
      </p:sp>
      <p:sp>
        <p:nvSpPr>
          <p:cNvPr id="12" name="Shape 9"/>
          <p:cNvSpPr/>
          <p:nvPr/>
        </p:nvSpPr>
        <p:spPr>
          <a:xfrm>
            <a:off x="292608" y="2350008"/>
            <a:ext cx="329184" cy="329184"/>
          </a:xfrm>
          <a:prstGeom prst="rect">
            <a:avLst/>
          </a:prstGeom>
          <a:solidFill>
            <a:srgbClr val="C9953C"/>
          </a:solidFill>
          <a:ln w="12700">
            <a:solidFill>
              <a:srgbClr val="C9953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3" name="Text 10"/>
          <p:cNvSpPr/>
          <p:nvPr/>
        </p:nvSpPr>
        <p:spPr>
          <a:xfrm>
            <a:off x="292608" y="2350008"/>
            <a:ext cx="329184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0D0A0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2</a:t>
            </a:r>
            <a:endParaRPr lang="en-US" sz="1400" dirty="0"/>
          </a:p>
        </p:txBody>
      </p:sp>
      <p:sp>
        <p:nvSpPr>
          <p:cNvPr id="14" name="Text 11"/>
          <p:cNvSpPr/>
          <p:nvPr/>
        </p:nvSpPr>
        <p:spPr>
          <a:xfrm>
            <a:off x="694944" y="2350008"/>
            <a:ext cx="3657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E8C06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AUTHORITY</a:t>
            </a:r>
            <a:endParaRPr lang="en-US" sz="1200" dirty="0"/>
          </a:p>
        </p:txBody>
      </p:sp>
      <p:sp>
        <p:nvSpPr>
          <p:cNvPr id="15" name="Text 12"/>
          <p:cNvSpPr/>
          <p:nvPr/>
        </p:nvSpPr>
        <p:spPr>
          <a:xfrm>
            <a:off x="694944" y="2624328"/>
            <a:ext cx="3657600" cy="6949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F5ECD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Holy Spirit empowers us to use God's provisions. Authority not exercised is authority not experienced.</a:t>
            </a:r>
            <a:endParaRPr lang="en-US" sz="1050" dirty="0"/>
          </a:p>
        </p:txBody>
      </p:sp>
      <p:sp>
        <p:nvSpPr>
          <p:cNvPr id="16" name="Shape 13"/>
          <p:cNvSpPr/>
          <p:nvPr/>
        </p:nvSpPr>
        <p:spPr>
          <a:xfrm>
            <a:off x="292608" y="3447288"/>
            <a:ext cx="329184" cy="329184"/>
          </a:xfrm>
          <a:prstGeom prst="rect">
            <a:avLst/>
          </a:prstGeom>
          <a:solidFill>
            <a:srgbClr val="C9953C"/>
          </a:solidFill>
          <a:ln w="12700">
            <a:solidFill>
              <a:srgbClr val="C9953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7" name="Text 14"/>
          <p:cNvSpPr/>
          <p:nvPr/>
        </p:nvSpPr>
        <p:spPr>
          <a:xfrm>
            <a:off x="292608" y="3447288"/>
            <a:ext cx="329184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0D0A0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3</a:t>
            </a:r>
            <a:endParaRPr lang="en-US" sz="1400" dirty="0"/>
          </a:p>
        </p:txBody>
      </p:sp>
      <p:sp>
        <p:nvSpPr>
          <p:cNvPr id="18" name="Text 15"/>
          <p:cNvSpPr/>
          <p:nvPr/>
        </p:nvSpPr>
        <p:spPr>
          <a:xfrm>
            <a:off x="694944" y="3447288"/>
            <a:ext cx="3657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E8C06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CONSISTENCY</a:t>
            </a:r>
            <a:endParaRPr lang="en-US" sz="1200" dirty="0"/>
          </a:p>
        </p:txBody>
      </p:sp>
      <p:sp>
        <p:nvSpPr>
          <p:cNvPr id="19" name="Text 16"/>
          <p:cNvSpPr/>
          <p:nvPr/>
        </p:nvSpPr>
        <p:spPr>
          <a:xfrm>
            <a:off x="694944" y="3721608"/>
            <a:ext cx="3657600" cy="6949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F5ECD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Victory is maintained through daily, consistent walking with the Spirit in every decision and season of trial.</a:t>
            </a:r>
            <a:endParaRPr lang="en-US" sz="1050" dirty="0"/>
          </a:p>
        </p:txBody>
      </p:sp>
      <p:sp>
        <p:nvSpPr>
          <p:cNvPr id="20" name="Shape 17"/>
          <p:cNvSpPr/>
          <p:nvPr/>
        </p:nvSpPr>
        <p:spPr>
          <a:xfrm>
            <a:off x="292608" y="4553712"/>
            <a:ext cx="4078224" cy="256032"/>
          </a:xfrm>
          <a:prstGeom prst="rect">
            <a:avLst/>
          </a:prstGeom>
          <a:solidFill>
            <a:srgbClr val="2A2018"/>
          </a:solidFill>
          <a:ln w="12700">
            <a:solidFill>
              <a:srgbClr val="2A201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1" name="Text 18"/>
          <p:cNvSpPr/>
          <p:nvPr/>
        </p:nvSpPr>
        <p:spPr>
          <a:xfrm>
            <a:off x="347472" y="4562856"/>
            <a:ext cx="3968496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i="1" dirty="0">
                <a:solidFill>
                  <a:srgbClr val="E8C06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"Now thanks be unto God, which always causeth us to triumph in Christ." -- 2 Cor 2:14</a:t>
            </a:r>
            <a:endParaRPr lang="en-US" sz="950" dirty="0"/>
          </a:p>
        </p:txBody>
      </p:sp>
      <p:sp>
        <p:nvSpPr>
          <p:cNvPr id="22" name="Shape 19"/>
          <p:cNvSpPr/>
          <p:nvPr/>
        </p:nvSpPr>
        <p:spPr>
          <a:xfrm>
            <a:off x="4663440" y="658368"/>
            <a:ext cx="4297680" cy="4297680"/>
          </a:xfrm>
          <a:prstGeom prst="rect">
            <a:avLst/>
          </a:prstGeom>
          <a:solidFill>
            <a:srgbClr val="231C12"/>
          </a:solidFill>
          <a:ln w="25400">
            <a:solidFill>
              <a:srgbClr val="C9953C"/>
            </a:solidFill>
            <a:prstDash val="solid"/>
          </a:ln>
          <a:effectLst>
            <a:outerShdw blurRad="127000" dist="38100" dir="8100000" algn="bl" rotWithShape="0">
              <a:srgbClr val="000000">
                <a:alpha val="4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23" name="Shape 20"/>
          <p:cNvSpPr/>
          <p:nvPr/>
        </p:nvSpPr>
        <p:spPr>
          <a:xfrm>
            <a:off x="4663440" y="658368"/>
            <a:ext cx="4297680" cy="475488"/>
          </a:xfrm>
          <a:prstGeom prst="rect">
            <a:avLst/>
          </a:prstGeom>
          <a:solidFill>
            <a:srgbClr val="C9953C"/>
          </a:solidFill>
          <a:ln w="12700">
            <a:solidFill>
              <a:srgbClr val="C9953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4" name="Text 21"/>
          <p:cNvSpPr/>
          <p:nvPr/>
        </p:nvSpPr>
        <p:spPr>
          <a:xfrm>
            <a:off x="4773168" y="704088"/>
            <a:ext cx="406908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0D0A0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SESSION 5  --  The Temple</a:t>
            </a:r>
            <a:endParaRPr lang="en-US" sz="1400" dirty="0"/>
          </a:p>
        </p:txBody>
      </p:sp>
      <p:sp>
        <p:nvSpPr>
          <p:cNvPr id="25" name="Shape 22"/>
          <p:cNvSpPr/>
          <p:nvPr/>
        </p:nvSpPr>
        <p:spPr>
          <a:xfrm>
            <a:off x="4773168" y="1252728"/>
            <a:ext cx="329184" cy="329184"/>
          </a:xfrm>
          <a:prstGeom prst="rect">
            <a:avLst/>
          </a:prstGeom>
          <a:solidFill>
            <a:srgbClr val="0D0A06"/>
          </a:solidFill>
          <a:ln w="12700">
            <a:solidFill>
              <a:srgbClr val="C9953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6" name="Text 23"/>
          <p:cNvSpPr/>
          <p:nvPr/>
        </p:nvSpPr>
        <p:spPr>
          <a:xfrm>
            <a:off x="4773168" y="1252728"/>
            <a:ext cx="329184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E8C06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1</a:t>
            </a:r>
            <a:endParaRPr lang="en-US" sz="1400" dirty="0"/>
          </a:p>
        </p:txBody>
      </p:sp>
      <p:sp>
        <p:nvSpPr>
          <p:cNvPr id="27" name="Text 24"/>
          <p:cNvSpPr/>
          <p:nvPr/>
        </p:nvSpPr>
        <p:spPr>
          <a:xfrm>
            <a:off x="5175504" y="1252728"/>
            <a:ext cx="3657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E8C06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THE TEMPLE</a:t>
            </a:r>
            <a:endParaRPr lang="en-US" sz="1200" dirty="0"/>
          </a:p>
        </p:txBody>
      </p:sp>
      <p:sp>
        <p:nvSpPr>
          <p:cNvPr id="28" name="Text 25"/>
          <p:cNvSpPr/>
          <p:nvPr/>
        </p:nvSpPr>
        <p:spPr>
          <a:xfrm>
            <a:off x="5175504" y="1527048"/>
            <a:ext cx="3657600" cy="6949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F5ECD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Your body is the sacred dwelling place of the Living God (1 Corinthians 6:19-20).</a:t>
            </a:r>
            <a:endParaRPr lang="en-US" sz="1050" dirty="0"/>
          </a:p>
        </p:txBody>
      </p:sp>
      <p:sp>
        <p:nvSpPr>
          <p:cNvPr id="29" name="Shape 26"/>
          <p:cNvSpPr/>
          <p:nvPr/>
        </p:nvSpPr>
        <p:spPr>
          <a:xfrm>
            <a:off x="4773168" y="2350008"/>
            <a:ext cx="329184" cy="329184"/>
          </a:xfrm>
          <a:prstGeom prst="rect">
            <a:avLst/>
          </a:prstGeom>
          <a:solidFill>
            <a:srgbClr val="0D0A06"/>
          </a:solidFill>
          <a:ln w="12700">
            <a:solidFill>
              <a:srgbClr val="C9953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0" name="Text 27"/>
          <p:cNvSpPr/>
          <p:nvPr/>
        </p:nvSpPr>
        <p:spPr>
          <a:xfrm>
            <a:off x="4773168" y="2350008"/>
            <a:ext cx="329184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E8C06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2</a:t>
            </a:r>
            <a:endParaRPr lang="en-US" sz="1400" dirty="0"/>
          </a:p>
        </p:txBody>
      </p:sp>
      <p:sp>
        <p:nvSpPr>
          <p:cNvPr id="31" name="Text 28"/>
          <p:cNvSpPr/>
          <p:nvPr/>
        </p:nvSpPr>
        <p:spPr>
          <a:xfrm>
            <a:off x="5175504" y="2350008"/>
            <a:ext cx="3657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E8C06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YIELDING</a:t>
            </a:r>
            <a:endParaRPr lang="en-US" sz="1200" dirty="0"/>
          </a:p>
        </p:txBody>
      </p:sp>
      <p:sp>
        <p:nvSpPr>
          <p:cNvPr id="32" name="Text 29"/>
          <p:cNvSpPr/>
          <p:nvPr/>
        </p:nvSpPr>
        <p:spPr>
          <a:xfrm>
            <a:off x="5175504" y="2624328"/>
            <a:ext cx="3657600" cy="6949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F5ECD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We must consciously yield our members -- hands, feet, eyes, tongue -- to the Spirit's control each day.</a:t>
            </a:r>
            <a:endParaRPr lang="en-US" sz="1050" dirty="0"/>
          </a:p>
        </p:txBody>
      </p:sp>
      <p:sp>
        <p:nvSpPr>
          <p:cNvPr id="33" name="Shape 30"/>
          <p:cNvSpPr/>
          <p:nvPr/>
        </p:nvSpPr>
        <p:spPr>
          <a:xfrm>
            <a:off x="4773168" y="3447288"/>
            <a:ext cx="329184" cy="329184"/>
          </a:xfrm>
          <a:prstGeom prst="rect">
            <a:avLst/>
          </a:prstGeom>
          <a:solidFill>
            <a:srgbClr val="0D0A06"/>
          </a:solidFill>
          <a:ln w="12700">
            <a:solidFill>
              <a:srgbClr val="C9953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4" name="Text 31"/>
          <p:cNvSpPr/>
          <p:nvPr/>
        </p:nvSpPr>
        <p:spPr>
          <a:xfrm>
            <a:off x="4773168" y="3447288"/>
            <a:ext cx="329184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E8C06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3</a:t>
            </a:r>
            <a:endParaRPr lang="en-US" sz="1400" dirty="0"/>
          </a:p>
        </p:txBody>
      </p:sp>
      <p:sp>
        <p:nvSpPr>
          <p:cNvPr id="35" name="Text 32"/>
          <p:cNvSpPr/>
          <p:nvPr/>
        </p:nvSpPr>
        <p:spPr>
          <a:xfrm>
            <a:off x="5175504" y="3447288"/>
            <a:ext cx="3657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E8C06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EXPRESSION</a:t>
            </a:r>
            <a:endParaRPr lang="en-US" sz="1200" dirty="0"/>
          </a:p>
        </p:txBody>
      </p:sp>
      <p:sp>
        <p:nvSpPr>
          <p:cNvPr id="36" name="Text 33"/>
          <p:cNvSpPr/>
          <p:nvPr/>
        </p:nvSpPr>
        <p:spPr>
          <a:xfrm>
            <a:off x="5175504" y="3721608"/>
            <a:ext cx="3657600" cy="6949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F5ECD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God uses your unique personality as the medium through which He touches the people only you can reach.</a:t>
            </a:r>
            <a:endParaRPr lang="en-US" sz="1050" dirty="0"/>
          </a:p>
        </p:txBody>
      </p:sp>
      <p:sp>
        <p:nvSpPr>
          <p:cNvPr id="37" name="Shape 34"/>
          <p:cNvSpPr/>
          <p:nvPr/>
        </p:nvSpPr>
        <p:spPr>
          <a:xfrm>
            <a:off x="4773168" y="4553712"/>
            <a:ext cx="4078224" cy="256032"/>
          </a:xfrm>
          <a:prstGeom prst="rect">
            <a:avLst/>
          </a:prstGeom>
          <a:solidFill>
            <a:srgbClr val="2A2018"/>
          </a:solidFill>
          <a:ln w="12700">
            <a:solidFill>
              <a:srgbClr val="2A201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8" name="Text 35"/>
          <p:cNvSpPr/>
          <p:nvPr/>
        </p:nvSpPr>
        <p:spPr>
          <a:xfrm>
            <a:off x="4828032" y="4562856"/>
            <a:ext cx="3968496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i="1" dirty="0">
                <a:solidFill>
                  <a:srgbClr val="E8C06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"Ye are not your own? For ye are bought with a price." -- 1 Cor 6:19-20</a:t>
            </a:r>
            <a:endParaRPr lang="en-US" sz="95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1C161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868680"/>
          </a:xfrm>
          <a:prstGeom prst="rect">
            <a:avLst/>
          </a:prstGeom>
          <a:solidFill>
            <a:srgbClr val="2A2018"/>
          </a:solidFill>
          <a:ln w="12700">
            <a:solidFill>
              <a:srgbClr val="2A201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>
            <a:off x="0" y="0"/>
            <a:ext cx="128016" cy="868680"/>
          </a:xfrm>
          <a:prstGeom prst="rect">
            <a:avLst/>
          </a:prstGeom>
          <a:solidFill>
            <a:srgbClr val="C9953C"/>
          </a:solidFill>
          <a:ln w="12700">
            <a:solidFill>
              <a:srgbClr val="C9953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8321040" y="91440"/>
            <a:ext cx="685800" cy="685800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256032" y="256032"/>
            <a:ext cx="7955280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100" b="1" dirty="0">
                <a:solidFill>
                  <a:srgbClr val="F5ECD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SESSION 6  --  Building the Body</a:t>
            </a:r>
            <a:endParaRPr lang="en-US" sz="2100" dirty="0"/>
          </a:p>
        </p:txBody>
      </p:sp>
      <p:sp>
        <p:nvSpPr>
          <p:cNvPr id="6" name="Text 3"/>
          <p:cNvSpPr/>
          <p:nvPr/>
        </p:nvSpPr>
        <p:spPr>
          <a:xfrm>
            <a:off x="274320" y="960120"/>
            <a:ext cx="859536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i="1" dirty="0">
                <a:solidFill>
                  <a:srgbClr val="C8B89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Spiritual Gifts Are Given for Edification -- Not Personal Recognition</a:t>
            </a:r>
            <a:endParaRPr lang="en-US" sz="1400" dirty="0"/>
          </a:p>
        </p:txBody>
      </p:sp>
      <p:sp>
        <p:nvSpPr>
          <p:cNvPr id="7" name="Shape 4"/>
          <p:cNvSpPr/>
          <p:nvPr/>
        </p:nvSpPr>
        <p:spPr>
          <a:xfrm>
            <a:off x="274320" y="1371600"/>
            <a:ext cx="1536192" cy="1536192"/>
          </a:xfrm>
          <a:prstGeom prst="ellipse">
            <a:avLst/>
          </a:prstGeom>
          <a:solidFill>
            <a:srgbClr val="231C12"/>
          </a:solidFill>
          <a:ln w="25400">
            <a:solidFill>
              <a:srgbClr val="C9953C"/>
            </a:solidFill>
            <a:prstDash val="solid"/>
          </a:ln>
          <a:effectLst>
            <a:outerShdw blurRad="127000" dist="38100" dir="8100000" algn="bl" rotWithShape="0">
              <a:srgbClr val="000000">
                <a:alpha val="4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8" name="Text 5"/>
          <p:cNvSpPr/>
          <p:nvPr/>
        </p:nvSpPr>
        <p:spPr>
          <a:xfrm>
            <a:off x="274320" y="1371600"/>
            <a:ext cx="1536192" cy="15361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E8C06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Apostles</a:t>
            </a:r>
            <a:endParaRPr lang="en-US" sz="1300" dirty="0"/>
          </a:p>
        </p:txBody>
      </p:sp>
      <p:sp>
        <p:nvSpPr>
          <p:cNvPr id="9" name="Shape 6"/>
          <p:cNvSpPr/>
          <p:nvPr/>
        </p:nvSpPr>
        <p:spPr>
          <a:xfrm>
            <a:off x="2011680" y="1371600"/>
            <a:ext cx="1536192" cy="1536192"/>
          </a:xfrm>
          <a:prstGeom prst="ellipse">
            <a:avLst/>
          </a:prstGeom>
          <a:solidFill>
            <a:srgbClr val="231C12"/>
          </a:solidFill>
          <a:ln w="25400">
            <a:solidFill>
              <a:srgbClr val="C9953C"/>
            </a:solidFill>
            <a:prstDash val="solid"/>
          </a:ln>
          <a:effectLst>
            <a:outerShdw blurRad="127000" dist="38100" dir="8100000" algn="bl" rotWithShape="0">
              <a:srgbClr val="000000">
                <a:alpha val="4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0" name="Text 7"/>
          <p:cNvSpPr/>
          <p:nvPr/>
        </p:nvSpPr>
        <p:spPr>
          <a:xfrm>
            <a:off x="2011680" y="1371600"/>
            <a:ext cx="1536192" cy="15361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E8C06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Prophets</a:t>
            </a:r>
            <a:endParaRPr lang="en-US" sz="1300" dirty="0"/>
          </a:p>
        </p:txBody>
      </p:sp>
      <p:sp>
        <p:nvSpPr>
          <p:cNvPr id="11" name="Shape 8"/>
          <p:cNvSpPr/>
          <p:nvPr/>
        </p:nvSpPr>
        <p:spPr>
          <a:xfrm>
            <a:off x="3749040" y="1371600"/>
            <a:ext cx="1536192" cy="1536192"/>
          </a:xfrm>
          <a:prstGeom prst="ellipse">
            <a:avLst/>
          </a:prstGeom>
          <a:solidFill>
            <a:srgbClr val="231C12"/>
          </a:solidFill>
          <a:ln w="25400">
            <a:solidFill>
              <a:srgbClr val="C9953C"/>
            </a:solidFill>
            <a:prstDash val="solid"/>
          </a:ln>
          <a:effectLst>
            <a:outerShdw blurRad="127000" dist="38100" dir="8100000" algn="bl" rotWithShape="0">
              <a:srgbClr val="000000">
                <a:alpha val="4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2" name="Text 9"/>
          <p:cNvSpPr/>
          <p:nvPr/>
        </p:nvSpPr>
        <p:spPr>
          <a:xfrm>
            <a:off x="3749040" y="1371600"/>
            <a:ext cx="1536192" cy="15361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E8C06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Evangelists</a:t>
            </a:r>
            <a:endParaRPr lang="en-US" sz="1300" dirty="0"/>
          </a:p>
        </p:txBody>
      </p:sp>
      <p:sp>
        <p:nvSpPr>
          <p:cNvPr id="13" name="Shape 10"/>
          <p:cNvSpPr/>
          <p:nvPr/>
        </p:nvSpPr>
        <p:spPr>
          <a:xfrm>
            <a:off x="5486400" y="1371600"/>
            <a:ext cx="1536192" cy="1536192"/>
          </a:xfrm>
          <a:prstGeom prst="ellipse">
            <a:avLst/>
          </a:prstGeom>
          <a:solidFill>
            <a:srgbClr val="231C12"/>
          </a:solidFill>
          <a:ln w="25400">
            <a:solidFill>
              <a:srgbClr val="C9953C"/>
            </a:solidFill>
            <a:prstDash val="solid"/>
          </a:ln>
          <a:effectLst>
            <a:outerShdw blurRad="127000" dist="38100" dir="8100000" algn="bl" rotWithShape="0">
              <a:srgbClr val="000000">
                <a:alpha val="4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4" name="Text 11"/>
          <p:cNvSpPr/>
          <p:nvPr/>
        </p:nvSpPr>
        <p:spPr>
          <a:xfrm>
            <a:off x="5486400" y="1371600"/>
            <a:ext cx="1536192" cy="15361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E8C06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Pastors</a:t>
            </a:r>
            <a:endParaRPr lang="en-US" sz="1300" dirty="0"/>
          </a:p>
        </p:txBody>
      </p:sp>
      <p:sp>
        <p:nvSpPr>
          <p:cNvPr id="15" name="Shape 12"/>
          <p:cNvSpPr/>
          <p:nvPr/>
        </p:nvSpPr>
        <p:spPr>
          <a:xfrm>
            <a:off x="7223760" y="1371600"/>
            <a:ext cx="1536192" cy="1536192"/>
          </a:xfrm>
          <a:prstGeom prst="ellipse">
            <a:avLst/>
          </a:prstGeom>
          <a:solidFill>
            <a:srgbClr val="231C12"/>
          </a:solidFill>
          <a:ln w="25400">
            <a:solidFill>
              <a:srgbClr val="C9953C"/>
            </a:solidFill>
            <a:prstDash val="solid"/>
          </a:ln>
          <a:effectLst>
            <a:outerShdw blurRad="127000" dist="38100" dir="8100000" algn="bl" rotWithShape="0">
              <a:srgbClr val="000000">
                <a:alpha val="4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6" name="Text 13"/>
          <p:cNvSpPr/>
          <p:nvPr/>
        </p:nvSpPr>
        <p:spPr>
          <a:xfrm>
            <a:off x="7223760" y="1371600"/>
            <a:ext cx="1536192" cy="15361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E8C06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Teachers</a:t>
            </a:r>
            <a:endParaRPr lang="en-US" sz="1300" dirty="0"/>
          </a:p>
        </p:txBody>
      </p:sp>
      <p:sp>
        <p:nvSpPr>
          <p:cNvPr id="17" name="Shape 14"/>
          <p:cNvSpPr/>
          <p:nvPr/>
        </p:nvSpPr>
        <p:spPr>
          <a:xfrm>
            <a:off x="228600" y="3063240"/>
            <a:ext cx="2816352" cy="1828800"/>
          </a:xfrm>
          <a:prstGeom prst="rect">
            <a:avLst/>
          </a:prstGeom>
          <a:solidFill>
            <a:srgbClr val="0D0A06"/>
          </a:solidFill>
          <a:ln w="12700">
            <a:solidFill>
              <a:srgbClr val="8B5E20"/>
            </a:solidFill>
            <a:prstDash val="solid"/>
          </a:ln>
          <a:effectLst>
            <a:outerShdw blurRad="127000" dist="38100" dir="8100000" algn="bl" rotWithShape="0">
              <a:srgbClr val="000000">
                <a:alpha val="4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8" name="Shape 15"/>
          <p:cNvSpPr/>
          <p:nvPr/>
        </p:nvSpPr>
        <p:spPr>
          <a:xfrm>
            <a:off x="1371600" y="2971800"/>
            <a:ext cx="530352" cy="530352"/>
          </a:xfrm>
          <a:prstGeom prst="ellipse">
            <a:avLst/>
          </a:prstGeom>
          <a:solidFill>
            <a:srgbClr val="C9953C"/>
          </a:solidFill>
          <a:ln w="12700">
            <a:solidFill>
              <a:srgbClr val="C9953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9" name="Text 16"/>
          <p:cNvSpPr/>
          <p:nvPr/>
        </p:nvSpPr>
        <p:spPr>
          <a:xfrm>
            <a:off x="1371600" y="2971800"/>
            <a:ext cx="530352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i="1" dirty="0">
                <a:solidFill>
                  <a:srgbClr val="0D0A0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I</a:t>
            </a:r>
            <a:endParaRPr lang="en-US" sz="1400" dirty="0"/>
          </a:p>
        </p:txBody>
      </p:sp>
      <p:sp>
        <p:nvSpPr>
          <p:cNvPr id="20" name="Text 17"/>
          <p:cNvSpPr/>
          <p:nvPr/>
        </p:nvSpPr>
        <p:spPr>
          <a:xfrm>
            <a:off x="338328" y="3566160"/>
            <a:ext cx="2596896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E8C06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The Body Corporate</a:t>
            </a:r>
            <a:endParaRPr lang="en-US" sz="1200" dirty="0"/>
          </a:p>
        </p:txBody>
      </p:sp>
      <p:sp>
        <p:nvSpPr>
          <p:cNvPr id="21" name="Text 18"/>
          <p:cNvSpPr/>
          <p:nvPr/>
        </p:nvSpPr>
        <p:spPr>
          <a:xfrm>
            <a:off x="365760" y="3913632"/>
            <a:ext cx="2542032" cy="8961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50" dirty="0">
                <a:solidFill>
                  <a:srgbClr val="F5ECD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 member is redundant; no gift is unnecessary. The Church is one body made of many members, each essential to its health.</a:t>
            </a:r>
            <a:endParaRPr lang="en-US" sz="1050" dirty="0"/>
          </a:p>
        </p:txBody>
      </p:sp>
      <p:sp>
        <p:nvSpPr>
          <p:cNvPr id="22" name="Shape 19"/>
          <p:cNvSpPr/>
          <p:nvPr/>
        </p:nvSpPr>
        <p:spPr>
          <a:xfrm>
            <a:off x="3172968" y="3063240"/>
            <a:ext cx="2816352" cy="1828800"/>
          </a:xfrm>
          <a:prstGeom prst="rect">
            <a:avLst/>
          </a:prstGeom>
          <a:solidFill>
            <a:srgbClr val="0D0A06"/>
          </a:solidFill>
          <a:ln w="12700">
            <a:solidFill>
              <a:srgbClr val="8B5E20"/>
            </a:solidFill>
            <a:prstDash val="solid"/>
          </a:ln>
          <a:effectLst>
            <a:outerShdw blurRad="127000" dist="38100" dir="8100000" algn="bl" rotWithShape="0">
              <a:srgbClr val="000000">
                <a:alpha val="4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23" name="Shape 20"/>
          <p:cNvSpPr/>
          <p:nvPr/>
        </p:nvSpPr>
        <p:spPr>
          <a:xfrm>
            <a:off x="4315968" y="2971800"/>
            <a:ext cx="530352" cy="530352"/>
          </a:xfrm>
          <a:prstGeom prst="ellipse">
            <a:avLst/>
          </a:prstGeom>
          <a:solidFill>
            <a:srgbClr val="C9953C"/>
          </a:solidFill>
          <a:ln w="12700">
            <a:solidFill>
              <a:srgbClr val="C9953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4" name="Text 21"/>
          <p:cNvSpPr/>
          <p:nvPr/>
        </p:nvSpPr>
        <p:spPr>
          <a:xfrm>
            <a:off x="4315968" y="2971800"/>
            <a:ext cx="530352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i="1" dirty="0">
                <a:solidFill>
                  <a:srgbClr val="0D0A0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II</a:t>
            </a:r>
            <a:endParaRPr lang="en-US" sz="1400" dirty="0"/>
          </a:p>
        </p:txBody>
      </p:sp>
      <p:sp>
        <p:nvSpPr>
          <p:cNvPr id="25" name="Text 22"/>
          <p:cNvSpPr/>
          <p:nvPr/>
        </p:nvSpPr>
        <p:spPr>
          <a:xfrm>
            <a:off x="3282696" y="3566160"/>
            <a:ext cx="2596896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E8C06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Gift Identification</a:t>
            </a:r>
            <a:endParaRPr lang="en-US" sz="1200" dirty="0"/>
          </a:p>
        </p:txBody>
      </p:sp>
      <p:sp>
        <p:nvSpPr>
          <p:cNvPr id="26" name="Text 23"/>
          <p:cNvSpPr/>
          <p:nvPr/>
        </p:nvSpPr>
        <p:spPr>
          <a:xfrm>
            <a:off x="3310128" y="3913632"/>
            <a:ext cx="2542032" cy="8961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50" dirty="0">
                <a:solidFill>
                  <a:srgbClr val="F5ECD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Gifts are discovered through active engagement in church life. Your personality is often a pointer toward your spiritual provision.</a:t>
            </a:r>
            <a:endParaRPr lang="en-US" sz="1050" dirty="0"/>
          </a:p>
        </p:txBody>
      </p:sp>
      <p:sp>
        <p:nvSpPr>
          <p:cNvPr id="27" name="Shape 24"/>
          <p:cNvSpPr/>
          <p:nvPr/>
        </p:nvSpPr>
        <p:spPr>
          <a:xfrm>
            <a:off x="6117336" y="3063240"/>
            <a:ext cx="2816352" cy="1828800"/>
          </a:xfrm>
          <a:prstGeom prst="rect">
            <a:avLst/>
          </a:prstGeom>
          <a:solidFill>
            <a:srgbClr val="0D0A06"/>
          </a:solidFill>
          <a:ln w="12700">
            <a:solidFill>
              <a:srgbClr val="8B5E20"/>
            </a:solidFill>
            <a:prstDash val="solid"/>
          </a:ln>
          <a:effectLst>
            <a:outerShdw blurRad="127000" dist="38100" dir="8100000" algn="bl" rotWithShape="0">
              <a:srgbClr val="000000">
                <a:alpha val="4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28" name="Shape 25"/>
          <p:cNvSpPr/>
          <p:nvPr/>
        </p:nvSpPr>
        <p:spPr>
          <a:xfrm>
            <a:off x="7260336" y="2971800"/>
            <a:ext cx="530352" cy="530352"/>
          </a:xfrm>
          <a:prstGeom prst="ellipse">
            <a:avLst/>
          </a:prstGeom>
          <a:solidFill>
            <a:srgbClr val="C9953C"/>
          </a:solidFill>
          <a:ln w="12700">
            <a:solidFill>
              <a:srgbClr val="C9953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9" name="Text 26"/>
          <p:cNvSpPr/>
          <p:nvPr/>
        </p:nvSpPr>
        <p:spPr>
          <a:xfrm>
            <a:off x="7260336" y="2971800"/>
            <a:ext cx="530352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i="1" dirty="0">
                <a:solidFill>
                  <a:srgbClr val="0D0A0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III</a:t>
            </a:r>
            <a:endParaRPr lang="en-US" sz="1400" dirty="0"/>
          </a:p>
        </p:txBody>
      </p:sp>
      <p:sp>
        <p:nvSpPr>
          <p:cNvPr id="30" name="Text 27"/>
          <p:cNvSpPr/>
          <p:nvPr/>
        </p:nvSpPr>
        <p:spPr>
          <a:xfrm>
            <a:off x="6227064" y="3566160"/>
            <a:ext cx="2596896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E8C06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The Goal: Edification</a:t>
            </a:r>
            <a:endParaRPr lang="en-US" sz="1200" dirty="0"/>
          </a:p>
        </p:txBody>
      </p:sp>
      <p:sp>
        <p:nvSpPr>
          <p:cNvPr id="31" name="Text 28"/>
          <p:cNvSpPr/>
          <p:nvPr/>
        </p:nvSpPr>
        <p:spPr>
          <a:xfrm>
            <a:off x="6254496" y="3913632"/>
            <a:ext cx="2542032" cy="8961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50" dirty="0">
                <a:solidFill>
                  <a:srgbClr val="F5ECD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Your service is not optional -- it is a vital provision. When you withhold your gift, the Body suffers a gap only you can fill.</a:t>
            </a:r>
            <a:endParaRPr lang="en-US" sz="10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1419</Words>
  <Application>Microsoft Office PowerPoint</Application>
  <PresentationFormat>On-screen Show (16:9)</PresentationFormat>
  <Paragraphs>225</Paragraphs>
  <Slides>12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6" baseType="lpstr">
      <vt:lpstr>Arial</vt:lpstr>
      <vt:lpstr>Calibri</vt:lpstr>
      <vt:lpstr>Georgia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Work of the Holy Spirit</dc:title>
  <dc:subject>PptxGenJS Presentation</dc:subject>
  <dc:creator>PptxGenJS</dc:creator>
  <cp:lastModifiedBy>Tammie Bryant</cp:lastModifiedBy>
  <cp:revision>1</cp:revision>
  <dcterms:created xsi:type="dcterms:W3CDTF">2026-03-13T22:04:50Z</dcterms:created>
  <dcterms:modified xsi:type="dcterms:W3CDTF">2026-03-17T16:26:09Z</dcterms:modified>
</cp:coreProperties>
</file>